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diagrams/data2.xml" ContentType="application/vnd.openxmlformats-officedocument.drawingml.diagramData+xml"/>
  <Override PartName="/ppt/diagrams/data1.xml" ContentType="application/vnd.openxmlformats-officedocument.drawingml.diagramData+xml"/>
  <Override PartName="/ppt/presentation.xml" ContentType="application/vnd.openxmlformats-officedocument.presentationml.presentation.main+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slideMasters/slideMaster1.xml" ContentType="application/vnd.openxmlformats-officedocument.presentationml.slideMaster+xml"/>
  <Override PartName="/ppt/notesSlides/notesSlide9.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notesSlides/notesSlide5.xml" ContentType="application/vnd.openxmlformats-officedocument.presentationml.notesSlid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slideLayouts/slideLayout11.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diagrams/quickStyle1.xml" ContentType="application/vnd.openxmlformats-officedocument.drawingml.diagramStyle+xml"/>
  <Override PartName="/ppt/theme/theme2.xml" ContentType="application/vnd.openxmlformats-officedocument.theme+xml"/>
  <Override PartName="/ppt/diagrams/drawing1.xml" ContentType="application/vnd.ms-office.drawingml.diagramDrawing+xml"/>
  <Override PartName="/ppt/theme/theme1.xml" ContentType="application/vnd.openxmlformats-officedocument.theme+xml"/>
  <Override PartName="/ppt/commentAuthors.xml" ContentType="application/vnd.openxmlformats-officedocument.presentationml.commentAuthors+xml"/>
  <Override PartName="/ppt/notesMasters/notesMaster1.xml" ContentType="application/vnd.openxmlformats-officedocument.presentationml.notesMaster+xml"/>
  <Override PartName="/ppt/diagrams/drawing2.xml" ContentType="application/vnd.ms-office.drawingml.diagramDrawing+xml"/>
  <Override PartName="/ppt/diagrams/colors2.xml" ContentType="application/vnd.openxmlformats-officedocument.drawingml.diagramColors+xml"/>
  <Override PartName="/ppt/diagrams/quickStyle2.xml" ContentType="application/vnd.openxmlformats-officedocument.drawingml.diagramStyle+xml"/>
  <Override PartName="/ppt/diagrams/layout2.xml" ContentType="application/vnd.openxmlformats-officedocument.drawingml.diagramLayout+xml"/>
  <Override PartName="/ppt/diagrams/layout1.xml" ContentType="application/vnd.openxmlformats-officedocument.drawingml.diagramLayout+xml"/>
  <Override PartName="/ppt/diagrams/colors1.xml" ContentType="application/vnd.openxmlformats-officedocument.drawingml.diagramCol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43"/>
  </p:notesMasterIdLst>
  <p:sldIdLst>
    <p:sldId id="256" r:id="rId2"/>
    <p:sldId id="257" r:id="rId3"/>
    <p:sldId id="258" r:id="rId4"/>
    <p:sldId id="259" r:id="rId5"/>
    <p:sldId id="274" r:id="rId6"/>
    <p:sldId id="261" r:id="rId7"/>
    <p:sldId id="262" r:id="rId8"/>
    <p:sldId id="299" r:id="rId9"/>
    <p:sldId id="300" r:id="rId10"/>
    <p:sldId id="265" r:id="rId11"/>
    <p:sldId id="266" r:id="rId12"/>
    <p:sldId id="267" r:id="rId13"/>
    <p:sldId id="268" r:id="rId14"/>
    <p:sldId id="269" r:id="rId15"/>
    <p:sldId id="270" r:id="rId16"/>
    <p:sldId id="271" r:id="rId17"/>
    <p:sldId id="272" r:id="rId18"/>
    <p:sldId id="275" r:id="rId19"/>
    <p:sldId id="276" r:id="rId20"/>
    <p:sldId id="277" r:id="rId21"/>
    <p:sldId id="279" r:id="rId22"/>
    <p:sldId id="278" r:id="rId23"/>
    <p:sldId id="280" r:id="rId24"/>
    <p:sldId id="281" r:id="rId25"/>
    <p:sldId id="283" r:id="rId26"/>
    <p:sldId id="282" r:id="rId27"/>
    <p:sldId id="284" r:id="rId28"/>
    <p:sldId id="285" r:id="rId29"/>
    <p:sldId id="286" r:id="rId30"/>
    <p:sldId id="287" r:id="rId31"/>
    <p:sldId id="290" r:id="rId32"/>
    <p:sldId id="291" r:id="rId33"/>
    <p:sldId id="288" r:id="rId34"/>
    <p:sldId id="289" r:id="rId35"/>
    <p:sldId id="292" r:id="rId36"/>
    <p:sldId id="293" r:id="rId37"/>
    <p:sldId id="294" r:id="rId38"/>
    <p:sldId id="295" r:id="rId39"/>
    <p:sldId id="296" r:id="rId40"/>
    <p:sldId id="297" r:id="rId41"/>
    <p:sldId id="298"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colás Eduardo Sánchez Cortes" initials="NESC" lastIdx="1" clrIdx="0">
    <p:extLst>
      <p:ext uri="{19B8F6BF-5375-455C-9EA6-DF929625EA0E}">
        <p15:presenceInfo xmlns:p15="http://schemas.microsoft.com/office/powerpoint/2012/main" userId="S-1-5-21-199951751-1729893642-1780572237-3417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63"/>
    <p:restoredTop sz="95846" autoAdjust="0"/>
  </p:normalViewPr>
  <p:slideViewPr>
    <p:cSldViewPr snapToGrid="0">
      <p:cViewPr>
        <p:scale>
          <a:sx n="110" d="100"/>
          <a:sy n="110" d="100"/>
        </p:scale>
        <p:origin x="14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50"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EA1C01-42EF-4ACE-AC14-915A25F247E5}"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ES"/>
        </a:p>
      </dgm:t>
    </dgm:pt>
    <dgm:pt modelId="{4BF92E14-D0E5-49BC-8368-BE2F5F9ED1C2}">
      <dgm:prSet phldrT="[Texto]"/>
      <dgm:spPr/>
      <dgm:t>
        <a:bodyPr/>
        <a:lstStyle/>
        <a:p>
          <a:r>
            <a:rPr lang="es-ES" dirty="0"/>
            <a:t>POLÍTICAS Y COORDINACIÓN ALA/CFT</a:t>
          </a:r>
        </a:p>
      </dgm:t>
    </dgm:pt>
    <dgm:pt modelId="{7EBCA291-5702-466A-A411-D5F60B4F97C1}" type="parTrans" cxnId="{C03BB163-DF76-40DC-B57F-ACA36D35DBEC}">
      <dgm:prSet/>
      <dgm:spPr/>
      <dgm:t>
        <a:bodyPr/>
        <a:lstStyle/>
        <a:p>
          <a:endParaRPr lang="es-ES"/>
        </a:p>
      </dgm:t>
    </dgm:pt>
    <dgm:pt modelId="{2363AE4A-859F-4581-8F0D-2BABB83538C2}" type="sibTrans" cxnId="{C03BB163-DF76-40DC-B57F-ACA36D35DBEC}">
      <dgm:prSet/>
      <dgm:spPr/>
      <dgm:t>
        <a:bodyPr/>
        <a:lstStyle/>
        <a:p>
          <a:endParaRPr lang="es-ES"/>
        </a:p>
      </dgm:t>
    </dgm:pt>
    <dgm:pt modelId="{27E8A4BA-48FB-4A48-9AF4-D2125E2E4462}">
      <dgm:prSet phldrT="[Texto]"/>
      <dgm:spPr/>
      <dgm:t>
        <a:bodyPr/>
        <a:lstStyle/>
        <a:p>
          <a:r>
            <a:rPr lang="es-419" dirty="0"/>
            <a:t>LAVADO DE ACTIVOS Y DECOMISO</a:t>
          </a:r>
          <a:endParaRPr lang="es-ES" dirty="0"/>
        </a:p>
      </dgm:t>
    </dgm:pt>
    <dgm:pt modelId="{FF5B479C-6AB3-46EC-B95F-F6DBB5D124FB}" type="parTrans" cxnId="{A3775B7D-24EA-4849-B4F6-F9C038540199}">
      <dgm:prSet/>
      <dgm:spPr/>
      <dgm:t>
        <a:bodyPr/>
        <a:lstStyle/>
        <a:p>
          <a:endParaRPr lang="es-ES"/>
        </a:p>
      </dgm:t>
    </dgm:pt>
    <dgm:pt modelId="{0AB5F175-093E-49B1-979F-4508528461D2}" type="sibTrans" cxnId="{A3775B7D-24EA-4849-B4F6-F9C038540199}">
      <dgm:prSet/>
      <dgm:spPr/>
      <dgm:t>
        <a:bodyPr/>
        <a:lstStyle/>
        <a:p>
          <a:endParaRPr lang="es-ES"/>
        </a:p>
      </dgm:t>
    </dgm:pt>
    <dgm:pt modelId="{CF10511E-6889-4999-8EB2-B6C595DA47F8}">
      <dgm:prSet phldrT="[Texto]"/>
      <dgm:spPr/>
      <dgm:t>
        <a:bodyPr/>
        <a:lstStyle/>
        <a:p>
          <a:r>
            <a:rPr lang="es-ES" dirty="0"/>
            <a:t>FINANCIAMIENTO DEL TERRORISMO Y DE LA PROLIFERACIÓN</a:t>
          </a:r>
        </a:p>
      </dgm:t>
    </dgm:pt>
    <dgm:pt modelId="{ECEE44E5-A8E0-4405-8F28-D8B684488954}" type="parTrans" cxnId="{33DD299C-D363-41E5-8708-DB9A57D272BB}">
      <dgm:prSet/>
      <dgm:spPr/>
      <dgm:t>
        <a:bodyPr/>
        <a:lstStyle/>
        <a:p>
          <a:endParaRPr lang="es-ES"/>
        </a:p>
      </dgm:t>
    </dgm:pt>
    <dgm:pt modelId="{AA3980C2-2DF3-4690-A4DC-5C2C39FB91CD}" type="sibTrans" cxnId="{33DD299C-D363-41E5-8708-DB9A57D272BB}">
      <dgm:prSet/>
      <dgm:spPr/>
      <dgm:t>
        <a:bodyPr/>
        <a:lstStyle/>
        <a:p>
          <a:endParaRPr lang="es-ES"/>
        </a:p>
      </dgm:t>
    </dgm:pt>
    <dgm:pt modelId="{A90FDD5C-FE4D-4FAE-99B5-0C066173613A}">
      <dgm:prSet phldrT="[Texto]"/>
      <dgm:spPr/>
      <dgm:t>
        <a:bodyPr/>
        <a:lstStyle/>
        <a:p>
          <a:r>
            <a:rPr lang="es-ES" dirty="0"/>
            <a:t>TRANSPARENCIA Y BENEFICIARIO FINAL </a:t>
          </a:r>
          <a:r>
            <a:rPr lang="es-419" dirty="0"/>
            <a:t>DE LAS PERSONAS JURÍDICAS Y OTRAS</a:t>
          </a:r>
          <a:endParaRPr lang="es-ES" dirty="0"/>
        </a:p>
      </dgm:t>
    </dgm:pt>
    <dgm:pt modelId="{4358048D-097C-422F-8DB9-EA8110B65228}" type="parTrans" cxnId="{0A80A55A-193E-4443-B251-8BEE955CF4FC}">
      <dgm:prSet/>
      <dgm:spPr/>
      <dgm:t>
        <a:bodyPr/>
        <a:lstStyle/>
        <a:p>
          <a:endParaRPr lang="es-ES"/>
        </a:p>
      </dgm:t>
    </dgm:pt>
    <dgm:pt modelId="{C25CC2C5-436B-4189-8905-C1A3395E5184}" type="sibTrans" cxnId="{0A80A55A-193E-4443-B251-8BEE955CF4FC}">
      <dgm:prSet/>
      <dgm:spPr/>
      <dgm:t>
        <a:bodyPr/>
        <a:lstStyle/>
        <a:p>
          <a:endParaRPr lang="es-ES"/>
        </a:p>
      </dgm:t>
    </dgm:pt>
    <dgm:pt modelId="{889E1697-7541-4B31-9A97-06140E33C59A}">
      <dgm:prSet/>
      <dgm:spPr/>
      <dgm:t>
        <a:bodyPr/>
        <a:lstStyle/>
        <a:p>
          <a:r>
            <a:rPr lang="es-ES" dirty="0"/>
            <a:t>ESTRUCTURAS JURÍDICAS FACULTADES Y RESPONSABILIDADES</a:t>
          </a:r>
          <a:r>
            <a:rPr lang="es-419" dirty="0"/>
            <a:t>DE LAS AUTORIDADES COMPETENTES Y </a:t>
          </a:r>
          <a:r>
            <a:rPr lang="es-ES" dirty="0"/>
            <a:t>OTRAS MEDIDAS INSTITUCIONALES</a:t>
          </a:r>
        </a:p>
      </dgm:t>
    </dgm:pt>
    <dgm:pt modelId="{7DF361E4-6BA8-49C7-B8C0-67CF5DB0DDD2}" type="parTrans" cxnId="{013DB033-E1D0-4EDE-BE24-354F6814B77F}">
      <dgm:prSet/>
      <dgm:spPr/>
      <dgm:t>
        <a:bodyPr/>
        <a:lstStyle/>
        <a:p>
          <a:endParaRPr lang="es-ES"/>
        </a:p>
      </dgm:t>
    </dgm:pt>
    <dgm:pt modelId="{50E6847A-BE79-4B92-8572-CC31F4177D6F}" type="sibTrans" cxnId="{013DB033-E1D0-4EDE-BE24-354F6814B77F}">
      <dgm:prSet/>
      <dgm:spPr/>
      <dgm:t>
        <a:bodyPr/>
        <a:lstStyle/>
        <a:p>
          <a:endParaRPr lang="es-ES"/>
        </a:p>
      </dgm:t>
    </dgm:pt>
    <dgm:pt modelId="{F34215A8-42A0-4C4E-8105-9902C134BA70}">
      <dgm:prSet/>
      <dgm:spPr/>
      <dgm:t>
        <a:bodyPr/>
        <a:lstStyle/>
        <a:p>
          <a:r>
            <a:rPr lang="es-ES" dirty="0"/>
            <a:t>COOPERACIÓN INTERNACIONAL</a:t>
          </a:r>
        </a:p>
      </dgm:t>
    </dgm:pt>
    <dgm:pt modelId="{833A0C27-6FDA-40CF-A5D8-C570EA57B252}" type="parTrans" cxnId="{292F42B7-134D-4606-A7A2-C50B21F85CC3}">
      <dgm:prSet/>
      <dgm:spPr/>
      <dgm:t>
        <a:bodyPr/>
        <a:lstStyle/>
        <a:p>
          <a:endParaRPr lang="es-ES"/>
        </a:p>
      </dgm:t>
    </dgm:pt>
    <dgm:pt modelId="{5F08DB56-49D5-442F-8BDA-48FE82FBC912}" type="sibTrans" cxnId="{292F42B7-134D-4606-A7A2-C50B21F85CC3}">
      <dgm:prSet/>
      <dgm:spPr/>
      <dgm:t>
        <a:bodyPr/>
        <a:lstStyle/>
        <a:p>
          <a:endParaRPr lang="es-ES"/>
        </a:p>
      </dgm:t>
    </dgm:pt>
    <dgm:pt modelId="{56F3DADA-98C6-49E2-B6B1-04D7D251A159}">
      <dgm:prSet phldrT="[Texto]"/>
      <dgm:spPr/>
      <dgm:t>
        <a:bodyPr/>
        <a:lstStyle/>
        <a:p>
          <a:r>
            <a:rPr lang="es-ES" dirty="0"/>
            <a:t>Recomendación 1 y 2</a:t>
          </a:r>
        </a:p>
      </dgm:t>
    </dgm:pt>
    <dgm:pt modelId="{5303DEB6-0609-4238-8698-FC5199836902}" type="parTrans" cxnId="{1346CE69-131E-4FAC-9202-3F1454DE6B56}">
      <dgm:prSet/>
      <dgm:spPr/>
      <dgm:t>
        <a:bodyPr/>
        <a:lstStyle/>
        <a:p>
          <a:endParaRPr lang="es-ES"/>
        </a:p>
      </dgm:t>
    </dgm:pt>
    <dgm:pt modelId="{56F18C95-097A-4A53-897A-DF5F64512EAF}" type="sibTrans" cxnId="{1346CE69-131E-4FAC-9202-3F1454DE6B56}">
      <dgm:prSet/>
      <dgm:spPr/>
      <dgm:t>
        <a:bodyPr/>
        <a:lstStyle/>
        <a:p>
          <a:endParaRPr lang="es-ES"/>
        </a:p>
      </dgm:t>
    </dgm:pt>
    <dgm:pt modelId="{86BA5A58-ACE3-438D-A60C-2B417971236F}">
      <dgm:prSet phldrT="[Texto]"/>
      <dgm:spPr/>
      <dgm:t>
        <a:bodyPr/>
        <a:lstStyle/>
        <a:p>
          <a:r>
            <a:rPr lang="es-ES" dirty="0"/>
            <a:t>Recomendación 3 y 4</a:t>
          </a:r>
        </a:p>
      </dgm:t>
    </dgm:pt>
    <dgm:pt modelId="{1DDC6335-050F-497F-A194-E18A5C8779DF}" type="parTrans" cxnId="{C8752F5D-D1D2-4FF6-A5CA-3698AF6AE1FB}">
      <dgm:prSet/>
      <dgm:spPr/>
      <dgm:t>
        <a:bodyPr/>
        <a:lstStyle/>
        <a:p>
          <a:endParaRPr lang="es-ES"/>
        </a:p>
      </dgm:t>
    </dgm:pt>
    <dgm:pt modelId="{5FA5BBD9-636B-4F9D-8EED-AE7A8C2B32A3}" type="sibTrans" cxnId="{C8752F5D-D1D2-4FF6-A5CA-3698AF6AE1FB}">
      <dgm:prSet/>
      <dgm:spPr/>
      <dgm:t>
        <a:bodyPr/>
        <a:lstStyle/>
        <a:p>
          <a:endParaRPr lang="es-ES"/>
        </a:p>
      </dgm:t>
    </dgm:pt>
    <dgm:pt modelId="{FCEF2325-101A-4905-9161-B2F371052871}">
      <dgm:prSet phldrT="[Texto]"/>
      <dgm:spPr/>
      <dgm:t>
        <a:bodyPr/>
        <a:lstStyle/>
        <a:p>
          <a:r>
            <a:rPr lang="es-ES" dirty="0"/>
            <a:t>Recomendación 5, 6, 7 y 8 </a:t>
          </a:r>
        </a:p>
      </dgm:t>
    </dgm:pt>
    <dgm:pt modelId="{332C3AEF-D3C1-444B-B093-0D6A390B9931}" type="parTrans" cxnId="{B0093761-E42A-4487-9B1A-009E45A09E93}">
      <dgm:prSet/>
      <dgm:spPr/>
      <dgm:t>
        <a:bodyPr/>
        <a:lstStyle/>
        <a:p>
          <a:endParaRPr lang="es-ES"/>
        </a:p>
      </dgm:t>
    </dgm:pt>
    <dgm:pt modelId="{234140EF-E089-4260-A6B7-587400AB3642}" type="sibTrans" cxnId="{B0093761-E42A-4487-9B1A-009E45A09E93}">
      <dgm:prSet/>
      <dgm:spPr/>
      <dgm:t>
        <a:bodyPr/>
        <a:lstStyle/>
        <a:p>
          <a:endParaRPr lang="es-ES"/>
        </a:p>
      </dgm:t>
    </dgm:pt>
    <dgm:pt modelId="{6D1BEC61-7E01-4F56-A3F1-492492716053}">
      <dgm:prSet phldrT="[Texto]"/>
      <dgm:spPr/>
      <dgm:t>
        <a:bodyPr/>
        <a:lstStyle/>
        <a:p>
          <a:r>
            <a:rPr lang="es-ES" dirty="0"/>
            <a:t>MEDIDAS PREVENTIVAS</a:t>
          </a:r>
        </a:p>
      </dgm:t>
    </dgm:pt>
    <dgm:pt modelId="{1E29AA1E-1E4C-4171-9E7A-7525B271A4FC}" type="sibTrans" cxnId="{0CE6378C-3C10-4731-9988-DB813B10108A}">
      <dgm:prSet/>
      <dgm:spPr/>
      <dgm:t>
        <a:bodyPr/>
        <a:lstStyle/>
        <a:p>
          <a:endParaRPr lang="es-ES"/>
        </a:p>
      </dgm:t>
    </dgm:pt>
    <dgm:pt modelId="{63F1AFED-237C-4F76-8AE5-2E7FA093E0F6}" type="parTrans" cxnId="{0CE6378C-3C10-4731-9988-DB813B10108A}">
      <dgm:prSet/>
      <dgm:spPr/>
      <dgm:t>
        <a:bodyPr/>
        <a:lstStyle/>
        <a:p>
          <a:endParaRPr lang="es-ES"/>
        </a:p>
      </dgm:t>
    </dgm:pt>
    <dgm:pt modelId="{0CEED470-305B-4A52-B242-87729B7949E0}">
      <dgm:prSet phldrT="[Texto]"/>
      <dgm:spPr/>
      <dgm:t>
        <a:bodyPr/>
        <a:lstStyle/>
        <a:p>
          <a:r>
            <a:rPr lang="es-ES" dirty="0"/>
            <a:t>Recomendación 9 a la 23  </a:t>
          </a:r>
        </a:p>
      </dgm:t>
    </dgm:pt>
    <dgm:pt modelId="{3AEB70E2-3DB5-4CB0-A744-0F87181D183E}" type="parTrans" cxnId="{432A8640-CB3A-4FCF-BD6C-4EF1046C84EB}">
      <dgm:prSet/>
      <dgm:spPr/>
      <dgm:t>
        <a:bodyPr/>
        <a:lstStyle/>
        <a:p>
          <a:endParaRPr lang="es-ES"/>
        </a:p>
      </dgm:t>
    </dgm:pt>
    <dgm:pt modelId="{766D081F-30AD-4B71-8AAD-3AF42978D468}" type="sibTrans" cxnId="{432A8640-CB3A-4FCF-BD6C-4EF1046C84EB}">
      <dgm:prSet/>
      <dgm:spPr/>
      <dgm:t>
        <a:bodyPr/>
        <a:lstStyle/>
        <a:p>
          <a:endParaRPr lang="es-ES"/>
        </a:p>
      </dgm:t>
    </dgm:pt>
    <dgm:pt modelId="{D32C6BA4-B795-486E-8046-64E7F646E3BF}">
      <dgm:prSet phldrT="[Texto]"/>
      <dgm:spPr/>
      <dgm:t>
        <a:bodyPr/>
        <a:lstStyle/>
        <a:p>
          <a:r>
            <a:rPr lang="es-ES" dirty="0"/>
            <a:t>Recomendación 24 y 25 </a:t>
          </a:r>
        </a:p>
      </dgm:t>
    </dgm:pt>
    <dgm:pt modelId="{E7949F7A-9DBD-4E33-96F5-6FFC4B11E2E6}" type="parTrans" cxnId="{FE28F9C4-F4BE-4932-A3FE-EA56051FE00C}">
      <dgm:prSet/>
      <dgm:spPr/>
      <dgm:t>
        <a:bodyPr/>
        <a:lstStyle/>
        <a:p>
          <a:endParaRPr lang="es-ES"/>
        </a:p>
      </dgm:t>
    </dgm:pt>
    <dgm:pt modelId="{B9886629-825E-4D0B-9E82-6601BBF8ABEF}" type="sibTrans" cxnId="{FE28F9C4-F4BE-4932-A3FE-EA56051FE00C}">
      <dgm:prSet/>
      <dgm:spPr/>
      <dgm:t>
        <a:bodyPr/>
        <a:lstStyle/>
        <a:p>
          <a:endParaRPr lang="es-ES"/>
        </a:p>
      </dgm:t>
    </dgm:pt>
    <dgm:pt modelId="{1B7F6293-6F62-4ED5-9186-77082AEC1A8E}">
      <dgm:prSet/>
      <dgm:spPr/>
      <dgm:t>
        <a:bodyPr/>
        <a:lstStyle/>
        <a:p>
          <a:r>
            <a:rPr lang="es-ES" dirty="0"/>
            <a:t>Recomendación 26 a la 35 </a:t>
          </a:r>
        </a:p>
      </dgm:t>
    </dgm:pt>
    <dgm:pt modelId="{5CC23AD7-AAAD-4792-839C-03F4EA2E5189}" type="parTrans" cxnId="{4102FFE9-1DD7-4D04-AF95-BBE3C8972180}">
      <dgm:prSet/>
      <dgm:spPr/>
      <dgm:t>
        <a:bodyPr/>
        <a:lstStyle/>
        <a:p>
          <a:endParaRPr lang="es-ES"/>
        </a:p>
      </dgm:t>
    </dgm:pt>
    <dgm:pt modelId="{1762DBF9-6B96-45D6-803A-809B8BEA7027}" type="sibTrans" cxnId="{4102FFE9-1DD7-4D04-AF95-BBE3C8972180}">
      <dgm:prSet/>
      <dgm:spPr/>
      <dgm:t>
        <a:bodyPr/>
        <a:lstStyle/>
        <a:p>
          <a:endParaRPr lang="es-ES"/>
        </a:p>
      </dgm:t>
    </dgm:pt>
    <dgm:pt modelId="{1BE6D965-11C1-4C50-BB06-17052A83DB0D}">
      <dgm:prSet/>
      <dgm:spPr/>
      <dgm:t>
        <a:bodyPr/>
        <a:lstStyle/>
        <a:p>
          <a:r>
            <a:rPr lang="es-ES" dirty="0"/>
            <a:t>Recomendación 36 a la 40</a:t>
          </a:r>
        </a:p>
      </dgm:t>
    </dgm:pt>
    <dgm:pt modelId="{389528BB-EE33-4844-BA19-952483C7A85E}" type="parTrans" cxnId="{84C03F16-966B-441D-8C55-AB441C8CCF50}">
      <dgm:prSet/>
      <dgm:spPr/>
      <dgm:t>
        <a:bodyPr/>
        <a:lstStyle/>
        <a:p>
          <a:endParaRPr lang="es-ES"/>
        </a:p>
      </dgm:t>
    </dgm:pt>
    <dgm:pt modelId="{1EB19E70-66D4-488E-A044-1DCFD10E8EBE}" type="sibTrans" cxnId="{84C03F16-966B-441D-8C55-AB441C8CCF50}">
      <dgm:prSet/>
      <dgm:spPr/>
      <dgm:t>
        <a:bodyPr/>
        <a:lstStyle/>
        <a:p>
          <a:endParaRPr lang="es-ES"/>
        </a:p>
      </dgm:t>
    </dgm:pt>
    <dgm:pt modelId="{6FE0955D-185D-4D48-AEF7-4C08A4AA8ECD}" type="pres">
      <dgm:prSet presAssocID="{F2EA1C01-42EF-4ACE-AC14-915A25F247E5}" presName="vert0" presStyleCnt="0">
        <dgm:presLayoutVars>
          <dgm:dir/>
          <dgm:animOne val="branch"/>
          <dgm:animLvl val="lvl"/>
        </dgm:presLayoutVars>
      </dgm:prSet>
      <dgm:spPr/>
    </dgm:pt>
    <dgm:pt modelId="{3576E374-5365-4237-9FB9-88B9EFBE20CC}" type="pres">
      <dgm:prSet presAssocID="{4BF92E14-D0E5-49BC-8368-BE2F5F9ED1C2}" presName="thickLine" presStyleLbl="alignNode1" presStyleIdx="0" presStyleCnt="7"/>
      <dgm:spPr/>
    </dgm:pt>
    <dgm:pt modelId="{DE3F90FB-54A8-4226-9E69-4E8BB4E66D20}" type="pres">
      <dgm:prSet presAssocID="{4BF92E14-D0E5-49BC-8368-BE2F5F9ED1C2}" presName="horz1" presStyleCnt="0"/>
      <dgm:spPr/>
    </dgm:pt>
    <dgm:pt modelId="{0DD315E8-98F7-4788-A5E4-57B4BCA81F64}" type="pres">
      <dgm:prSet presAssocID="{4BF92E14-D0E5-49BC-8368-BE2F5F9ED1C2}" presName="tx1" presStyleLbl="revTx" presStyleIdx="0" presStyleCnt="14"/>
      <dgm:spPr/>
    </dgm:pt>
    <dgm:pt modelId="{F43F0587-AD59-403E-B7A5-30D81EB3F8BA}" type="pres">
      <dgm:prSet presAssocID="{4BF92E14-D0E5-49BC-8368-BE2F5F9ED1C2}" presName="vert1" presStyleCnt="0"/>
      <dgm:spPr/>
    </dgm:pt>
    <dgm:pt modelId="{CAD98EE3-0962-4F74-9138-228327501705}" type="pres">
      <dgm:prSet presAssocID="{56F3DADA-98C6-49E2-B6B1-04D7D251A159}" presName="vertSpace2a" presStyleCnt="0"/>
      <dgm:spPr/>
    </dgm:pt>
    <dgm:pt modelId="{D3909B86-A8DD-4C60-8A62-A544EB854D46}" type="pres">
      <dgm:prSet presAssocID="{56F3DADA-98C6-49E2-B6B1-04D7D251A159}" presName="horz2" presStyleCnt="0"/>
      <dgm:spPr/>
    </dgm:pt>
    <dgm:pt modelId="{A256AC63-C478-4C7F-ADA3-F54D892589D2}" type="pres">
      <dgm:prSet presAssocID="{56F3DADA-98C6-49E2-B6B1-04D7D251A159}" presName="horzSpace2" presStyleCnt="0"/>
      <dgm:spPr/>
    </dgm:pt>
    <dgm:pt modelId="{EBBB85EA-8335-47A1-9A4A-95BABAC16F2C}" type="pres">
      <dgm:prSet presAssocID="{56F3DADA-98C6-49E2-B6B1-04D7D251A159}" presName="tx2" presStyleLbl="revTx" presStyleIdx="1" presStyleCnt="14"/>
      <dgm:spPr/>
    </dgm:pt>
    <dgm:pt modelId="{001D7D1C-7662-4EE9-9873-4CA0CA9CAA86}" type="pres">
      <dgm:prSet presAssocID="{56F3DADA-98C6-49E2-B6B1-04D7D251A159}" presName="vert2" presStyleCnt="0"/>
      <dgm:spPr/>
    </dgm:pt>
    <dgm:pt modelId="{22B3AB4F-24E8-4230-A535-769D8765EC08}" type="pres">
      <dgm:prSet presAssocID="{56F3DADA-98C6-49E2-B6B1-04D7D251A159}" presName="thinLine2b" presStyleLbl="callout" presStyleIdx="0" presStyleCnt="7"/>
      <dgm:spPr/>
    </dgm:pt>
    <dgm:pt modelId="{6943C7EB-5EE0-410C-AF03-5B9624288575}" type="pres">
      <dgm:prSet presAssocID="{56F3DADA-98C6-49E2-B6B1-04D7D251A159}" presName="vertSpace2b" presStyleCnt="0"/>
      <dgm:spPr/>
    </dgm:pt>
    <dgm:pt modelId="{FC0504C9-D0DD-47D3-AEA2-0835045A9624}" type="pres">
      <dgm:prSet presAssocID="{27E8A4BA-48FB-4A48-9AF4-D2125E2E4462}" presName="thickLine" presStyleLbl="alignNode1" presStyleIdx="1" presStyleCnt="7"/>
      <dgm:spPr/>
    </dgm:pt>
    <dgm:pt modelId="{DD7F6EF9-B0A0-4B01-A419-ABA369086343}" type="pres">
      <dgm:prSet presAssocID="{27E8A4BA-48FB-4A48-9AF4-D2125E2E4462}" presName="horz1" presStyleCnt="0"/>
      <dgm:spPr/>
    </dgm:pt>
    <dgm:pt modelId="{ABFA225D-FA86-4BEA-9124-9DE4F7BD0EB1}" type="pres">
      <dgm:prSet presAssocID="{27E8A4BA-48FB-4A48-9AF4-D2125E2E4462}" presName="tx1" presStyleLbl="revTx" presStyleIdx="2" presStyleCnt="14"/>
      <dgm:spPr/>
    </dgm:pt>
    <dgm:pt modelId="{CE9EE36F-21AD-427E-B9B2-265D235A92D7}" type="pres">
      <dgm:prSet presAssocID="{27E8A4BA-48FB-4A48-9AF4-D2125E2E4462}" presName="vert1" presStyleCnt="0"/>
      <dgm:spPr/>
    </dgm:pt>
    <dgm:pt modelId="{F5E5484A-832C-48D2-B5DC-851694910521}" type="pres">
      <dgm:prSet presAssocID="{86BA5A58-ACE3-438D-A60C-2B417971236F}" presName="vertSpace2a" presStyleCnt="0"/>
      <dgm:spPr/>
    </dgm:pt>
    <dgm:pt modelId="{453A692B-C1D4-43E5-BD30-59585AE52EF5}" type="pres">
      <dgm:prSet presAssocID="{86BA5A58-ACE3-438D-A60C-2B417971236F}" presName="horz2" presStyleCnt="0"/>
      <dgm:spPr/>
    </dgm:pt>
    <dgm:pt modelId="{4BA8EB6E-2F67-4C77-9E93-331385EE2073}" type="pres">
      <dgm:prSet presAssocID="{86BA5A58-ACE3-438D-A60C-2B417971236F}" presName="horzSpace2" presStyleCnt="0"/>
      <dgm:spPr/>
    </dgm:pt>
    <dgm:pt modelId="{6CBB0433-11CD-4AC0-9CE6-E2BE9B5E6D69}" type="pres">
      <dgm:prSet presAssocID="{86BA5A58-ACE3-438D-A60C-2B417971236F}" presName="tx2" presStyleLbl="revTx" presStyleIdx="3" presStyleCnt="14"/>
      <dgm:spPr/>
    </dgm:pt>
    <dgm:pt modelId="{6E8BA3D8-A3B4-4126-B5CC-45DC19F9FEC7}" type="pres">
      <dgm:prSet presAssocID="{86BA5A58-ACE3-438D-A60C-2B417971236F}" presName="vert2" presStyleCnt="0"/>
      <dgm:spPr/>
    </dgm:pt>
    <dgm:pt modelId="{08E0FEA8-3A5A-4803-B55D-602AE32F958D}" type="pres">
      <dgm:prSet presAssocID="{86BA5A58-ACE3-438D-A60C-2B417971236F}" presName="thinLine2b" presStyleLbl="callout" presStyleIdx="1" presStyleCnt="7"/>
      <dgm:spPr/>
    </dgm:pt>
    <dgm:pt modelId="{8E288311-8BD2-490C-BA9C-00F5158DE53F}" type="pres">
      <dgm:prSet presAssocID="{86BA5A58-ACE3-438D-A60C-2B417971236F}" presName="vertSpace2b" presStyleCnt="0"/>
      <dgm:spPr/>
    </dgm:pt>
    <dgm:pt modelId="{41F92FEC-36EF-4136-9A73-0D86E0B529E9}" type="pres">
      <dgm:prSet presAssocID="{CF10511E-6889-4999-8EB2-B6C595DA47F8}" presName="thickLine" presStyleLbl="alignNode1" presStyleIdx="2" presStyleCnt="7"/>
      <dgm:spPr/>
    </dgm:pt>
    <dgm:pt modelId="{C1BFBC2A-842C-4883-A072-F353D0E91A5F}" type="pres">
      <dgm:prSet presAssocID="{CF10511E-6889-4999-8EB2-B6C595DA47F8}" presName="horz1" presStyleCnt="0"/>
      <dgm:spPr/>
    </dgm:pt>
    <dgm:pt modelId="{3B321401-5219-44FF-BE0F-36B2E7734906}" type="pres">
      <dgm:prSet presAssocID="{CF10511E-6889-4999-8EB2-B6C595DA47F8}" presName="tx1" presStyleLbl="revTx" presStyleIdx="4" presStyleCnt="14"/>
      <dgm:spPr/>
    </dgm:pt>
    <dgm:pt modelId="{872C9AB9-B90E-4381-B3D6-E00074950D97}" type="pres">
      <dgm:prSet presAssocID="{CF10511E-6889-4999-8EB2-B6C595DA47F8}" presName="vert1" presStyleCnt="0"/>
      <dgm:spPr/>
    </dgm:pt>
    <dgm:pt modelId="{22502529-B537-4A2F-89F3-7E9ACE52F0C9}" type="pres">
      <dgm:prSet presAssocID="{FCEF2325-101A-4905-9161-B2F371052871}" presName="vertSpace2a" presStyleCnt="0"/>
      <dgm:spPr/>
    </dgm:pt>
    <dgm:pt modelId="{49A085A8-5D13-46B1-8841-5A1F4444F7FF}" type="pres">
      <dgm:prSet presAssocID="{FCEF2325-101A-4905-9161-B2F371052871}" presName="horz2" presStyleCnt="0"/>
      <dgm:spPr/>
    </dgm:pt>
    <dgm:pt modelId="{AF3F6428-6A9B-4D95-B259-5737DD716C26}" type="pres">
      <dgm:prSet presAssocID="{FCEF2325-101A-4905-9161-B2F371052871}" presName="horzSpace2" presStyleCnt="0"/>
      <dgm:spPr/>
    </dgm:pt>
    <dgm:pt modelId="{DB84EDD4-C8AE-469E-8F0B-CAD15283FD33}" type="pres">
      <dgm:prSet presAssocID="{FCEF2325-101A-4905-9161-B2F371052871}" presName="tx2" presStyleLbl="revTx" presStyleIdx="5" presStyleCnt="14"/>
      <dgm:spPr/>
    </dgm:pt>
    <dgm:pt modelId="{CEAD1763-A651-439C-B8D3-13163D6BE58C}" type="pres">
      <dgm:prSet presAssocID="{FCEF2325-101A-4905-9161-B2F371052871}" presName="vert2" presStyleCnt="0"/>
      <dgm:spPr/>
    </dgm:pt>
    <dgm:pt modelId="{70557FF8-EF99-4620-B42C-9995F76AEE11}" type="pres">
      <dgm:prSet presAssocID="{FCEF2325-101A-4905-9161-B2F371052871}" presName="thinLine2b" presStyleLbl="callout" presStyleIdx="2" presStyleCnt="7"/>
      <dgm:spPr/>
    </dgm:pt>
    <dgm:pt modelId="{E06C00B2-28F6-4AB0-82F5-EBFE6A578EA4}" type="pres">
      <dgm:prSet presAssocID="{FCEF2325-101A-4905-9161-B2F371052871}" presName="vertSpace2b" presStyleCnt="0"/>
      <dgm:spPr/>
    </dgm:pt>
    <dgm:pt modelId="{993910AE-DDD6-4430-957E-FA3B4D7E0B3B}" type="pres">
      <dgm:prSet presAssocID="{6D1BEC61-7E01-4F56-A3F1-492492716053}" presName="thickLine" presStyleLbl="alignNode1" presStyleIdx="3" presStyleCnt="7"/>
      <dgm:spPr/>
    </dgm:pt>
    <dgm:pt modelId="{61E29CCE-266B-4438-98D5-5840FDDA6F58}" type="pres">
      <dgm:prSet presAssocID="{6D1BEC61-7E01-4F56-A3F1-492492716053}" presName="horz1" presStyleCnt="0"/>
      <dgm:spPr/>
    </dgm:pt>
    <dgm:pt modelId="{2BAFFE1C-8B70-484F-9DD9-B7880227108E}" type="pres">
      <dgm:prSet presAssocID="{6D1BEC61-7E01-4F56-A3F1-492492716053}" presName="tx1" presStyleLbl="revTx" presStyleIdx="6" presStyleCnt="14"/>
      <dgm:spPr/>
    </dgm:pt>
    <dgm:pt modelId="{97EAE672-DACB-4290-98AC-BCB2BC65BE20}" type="pres">
      <dgm:prSet presAssocID="{6D1BEC61-7E01-4F56-A3F1-492492716053}" presName="vert1" presStyleCnt="0"/>
      <dgm:spPr/>
    </dgm:pt>
    <dgm:pt modelId="{6C560710-06C6-40A1-9CF3-137435AEA1A9}" type="pres">
      <dgm:prSet presAssocID="{0CEED470-305B-4A52-B242-87729B7949E0}" presName="vertSpace2a" presStyleCnt="0"/>
      <dgm:spPr/>
    </dgm:pt>
    <dgm:pt modelId="{58A28562-8091-4CFE-A2D8-E585DB2CEEDC}" type="pres">
      <dgm:prSet presAssocID="{0CEED470-305B-4A52-B242-87729B7949E0}" presName="horz2" presStyleCnt="0"/>
      <dgm:spPr/>
    </dgm:pt>
    <dgm:pt modelId="{E2EBCA91-E2CE-4078-AE2B-0AA1EB14054B}" type="pres">
      <dgm:prSet presAssocID="{0CEED470-305B-4A52-B242-87729B7949E0}" presName="horzSpace2" presStyleCnt="0"/>
      <dgm:spPr/>
    </dgm:pt>
    <dgm:pt modelId="{00ABEEB1-9711-4BA5-97B3-2A9F17009504}" type="pres">
      <dgm:prSet presAssocID="{0CEED470-305B-4A52-B242-87729B7949E0}" presName="tx2" presStyleLbl="revTx" presStyleIdx="7" presStyleCnt="14"/>
      <dgm:spPr/>
    </dgm:pt>
    <dgm:pt modelId="{00232F74-D495-49A3-B96F-4267D3B2C30B}" type="pres">
      <dgm:prSet presAssocID="{0CEED470-305B-4A52-B242-87729B7949E0}" presName="vert2" presStyleCnt="0"/>
      <dgm:spPr/>
    </dgm:pt>
    <dgm:pt modelId="{66296114-B69E-47D9-98E6-711BB807EEEA}" type="pres">
      <dgm:prSet presAssocID="{0CEED470-305B-4A52-B242-87729B7949E0}" presName="thinLine2b" presStyleLbl="callout" presStyleIdx="3" presStyleCnt="7"/>
      <dgm:spPr/>
    </dgm:pt>
    <dgm:pt modelId="{4684B630-378A-41E7-8DDC-2E16C2049F37}" type="pres">
      <dgm:prSet presAssocID="{0CEED470-305B-4A52-B242-87729B7949E0}" presName="vertSpace2b" presStyleCnt="0"/>
      <dgm:spPr/>
    </dgm:pt>
    <dgm:pt modelId="{CF452205-7959-4119-B34D-365D48151FA7}" type="pres">
      <dgm:prSet presAssocID="{A90FDD5C-FE4D-4FAE-99B5-0C066173613A}" presName="thickLine" presStyleLbl="alignNode1" presStyleIdx="4" presStyleCnt="7"/>
      <dgm:spPr/>
    </dgm:pt>
    <dgm:pt modelId="{9D62E1FA-0CDA-4D66-A3D9-75CEF86C5552}" type="pres">
      <dgm:prSet presAssocID="{A90FDD5C-FE4D-4FAE-99B5-0C066173613A}" presName="horz1" presStyleCnt="0"/>
      <dgm:spPr/>
    </dgm:pt>
    <dgm:pt modelId="{CBAEA6EA-22B8-4AA4-A20E-F41AE30CA9AF}" type="pres">
      <dgm:prSet presAssocID="{A90FDD5C-FE4D-4FAE-99B5-0C066173613A}" presName="tx1" presStyleLbl="revTx" presStyleIdx="8" presStyleCnt="14"/>
      <dgm:spPr/>
    </dgm:pt>
    <dgm:pt modelId="{B15878F1-6B90-4402-8F73-2FE035E306A9}" type="pres">
      <dgm:prSet presAssocID="{A90FDD5C-FE4D-4FAE-99B5-0C066173613A}" presName="vert1" presStyleCnt="0"/>
      <dgm:spPr/>
    </dgm:pt>
    <dgm:pt modelId="{79329105-2CF4-4020-880A-D6A9565F2422}" type="pres">
      <dgm:prSet presAssocID="{D32C6BA4-B795-486E-8046-64E7F646E3BF}" presName="vertSpace2a" presStyleCnt="0"/>
      <dgm:spPr/>
    </dgm:pt>
    <dgm:pt modelId="{52E68A95-B405-4620-A562-A8BA591DCF6D}" type="pres">
      <dgm:prSet presAssocID="{D32C6BA4-B795-486E-8046-64E7F646E3BF}" presName="horz2" presStyleCnt="0"/>
      <dgm:spPr/>
    </dgm:pt>
    <dgm:pt modelId="{AC8521DB-99B5-4DE7-BCA3-989ECD71491D}" type="pres">
      <dgm:prSet presAssocID="{D32C6BA4-B795-486E-8046-64E7F646E3BF}" presName="horzSpace2" presStyleCnt="0"/>
      <dgm:spPr/>
    </dgm:pt>
    <dgm:pt modelId="{D9F99F6E-4BF8-469F-A2FE-F9F2E91D6CA3}" type="pres">
      <dgm:prSet presAssocID="{D32C6BA4-B795-486E-8046-64E7F646E3BF}" presName="tx2" presStyleLbl="revTx" presStyleIdx="9" presStyleCnt="14"/>
      <dgm:spPr/>
    </dgm:pt>
    <dgm:pt modelId="{493191F4-AFE7-4398-81CC-711822B5C30F}" type="pres">
      <dgm:prSet presAssocID="{D32C6BA4-B795-486E-8046-64E7F646E3BF}" presName="vert2" presStyleCnt="0"/>
      <dgm:spPr/>
    </dgm:pt>
    <dgm:pt modelId="{0DF2C0CA-6723-46EE-A4C6-89260679F5A5}" type="pres">
      <dgm:prSet presAssocID="{D32C6BA4-B795-486E-8046-64E7F646E3BF}" presName="thinLine2b" presStyleLbl="callout" presStyleIdx="4" presStyleCnt="7"/>
      <dgm:spPr/>
    </dgm:pt>
    <dgm:pt modelId="{1B2F95AB-8B05-43B0-8B28-FF97805938A1}" type="pres">
      <dgm:prSet presAssocID="{D32C6BA4-B795-486E-8046-64E7F646E3BF}" presName="vertSpace2b" presStyleCnt="0"/>
      <dgm:spPr/>
    </dgm:pt>
    <dgm:pt modelId="{0036FE7C-F01B-44A3-A8BF-BCE1954484B3}" type="pres">
      <dgm:prSet presAssocID="{889E1697-7541-4B31-9A97-06140E33C59A}" presName="thickLine" presStyleLbl="alignNode1" presStyleIdx="5" presStyleCnt="7"/>
      <dgm:spPr/>
    </dgm:pt>
    <dgm:pt modelId="{0C31E930-6F95-46EF-B9FE-FDE6B195479C}" type="pres">
      <dgm:prSet presAssocID="{889E1697-7541-4B31-9A97-06140E33C59A}" presName="horz1" presStyleCnt="0"/>
      <dgm:spPr/>
    </dgm:pt>
    <dgm:pt modelId="{FEAC398E-7B1A-4A48-99F4-603E38C69041}" type="pres">
      <dgm:prSet presAssocID="{889E1697-7541-4B31-9A97-06140E33C59A}" presName="tx1" presStyleLbl="revTx" presStyleIdx="10" presStyleCnt="14"/>
      <dgm:spPr/>
    </dgm:pt>
    <dgm:pt modelId="{5DD33E53-D03F-4FAA-B886-C5A7C0758D18}" type="pres">
      <dgm:prSet presAssocID="{889E1697-7541-4B31-9A97-06140E33C59A}" presName="vert1" presStyleCnt="0"/>
      <dgm:spPr/>
    </dgm:pt>
    <dgm:pt modelId="{24567C7A-C37B-4EBE-AC27-A0CB5EA68125}" type="pres">
      <dgm:prSet presAssocID="{1B7F6293-6F62-4ED5-9186-77082AEC1A8E}" presName="vertSpace2a" presStyleCnt="0"/>
      <dgm:spPr/>
    </dgm:pt>
    <dgm:pt modelId="{ECAD25D9-B4B6-489E-84F0-8DC6D3DB3C1A}" type="pres">
      <dgm:prSet presAssocID="{1B7F6293-6F62-4ED5-9186-77082AEC1A8E}" presName="horz2" presStyleCnt="0"/>
      <dgm:spPr/>
    </dgm:pt>
    <dgm:pt modelId="{874BB9CE-326A-4FEE-A264-B35969007126}" type="pres">
      <dgm:prSet presAssocID="{1B7F6293-6F62-4ED5-9186-77082AEC1A8E}" presName="horzSpace2" presStyleCnt="0"/>
      <dgm:spPr/>
    </dgm:pt>
    <dgm:pt modelId="{E5D3390A-62D5-44E6-AA8E-43E82F2F6D53}" type="pres">
      <dgm:prSet presAssocID="{1B7F6293-6F62-4ED5-9186-77082AEC1A8E}" presName="tx2" presStyleLbl="revTx" presStyleIdx="11" presStyleCnt="14"/>
      <dgm:spPr/>
    </dgm:pt>
    <dgm:pt modelId="{FCADC698-7630-4E0F-ABB5-801F2B878E75}" type="pres">
      <dgm:prSet presAssocID="{1B7F6293-6F62-4ED5-9186-77082AEC1A8E}" presName="vert2" presStyleCnt="0"/>
      <dgm:spPr/>
    </dgm:pt>
    <dgm:pt modelId="{1AF1F17E-3F13-46E6-BD5D-4C30E44D45E6}" type="pres">
      <dgm:prSet presAssocID="{1B7F6293-6F62-4ED5-9186-77082AEC1A8E}" presName="thinLine2b" presStyleLbl="callout" presStyleIdx="5" presStyleCnt="7"/>
      <dgm:spPr/>
    </dgm:pt>
    <dgm:pt modelId="{070153E3-EEC1-4947-8FA7-6BB84131483E}" type="pres">
      <dgm:prSet presAssocID="{1B7F6293-6F62-4ED5-9186-77082AEC1A8E}" presName="vertSpace2b" presStyleCnt="0"/>
      <dgm:spPr/>
    </dgm:pt>
    <dgm:pt modelId="{44AD2D21-A708-4C2E-B664-80DB12C7D66E}" type="pres">
      <dgm:prSet presAssocID="{F34215A8-42A0-4C4E-8105-9902C134BA70}" presName="thickLine" presStyleLbl="alignNode1" presStyleIdx="6" presStyleCnt="7"/>
      <dgm:spPr/>
    </dgm:pt>
    <dgm:pt modelId="{81DFA391-36ED-448A-ADF3-3428CCCBBCA2}" type="pres">
      <dgm:prSet presAssocID="{F34215A8-42A0-4C4E-8105-9902C134BA70}" presName="horz1" presStyleCnt="0"/>
      <dgm:spPr/>
    </dgm:pt>
    <dgm:pt modelId="{B85D3F12-096E-465A-AF29-E85612DA7F98}" type="pres">
      <dgm:prSet presAssocID="{F34215A8-42A0-4C4E-8105-9902C134BA70}" presName="tx1" presStyleLbl="revTx" presStyleIdx="12" presStyleCnt="14"/>
      <dgm:spPr/>
    </dgm:pt>
    <dgm:pt modelId="{2E648D55-D8CB-41E5-BEB3-8084452C6501}" type="pres">
      <dgm:prSet presAssocID="{F34215A8-42A0-4C4E-8105-9902C134BA70}" presName="vert1" presStyleCnt="0"/>
      <dgm:spPr/>
    </dgm:pt>
    <dgm:pt modelId="{5848DFA6-A41D-48D9-B049-4337614F5813}" type="pres">
      <dgm:prSet presAssocID="{1BE6D965-11C1-4C50-BB06-17052A83DB0D}" presName="vertSpace2a" presStyleCnt="0"/>
      <dgm:spPr/>
    </dgm:pt>
    <dgm:pt modelId="{2B37115F-D910-40A8-9241-A9106EE97896}" type="pres">
      <dgm:prSet presAssocID="{1BE6D965-11C1-4C50-BB06-17052A83DB0D}" presName="horz2" presStyleCnt="0"/>
      <dgm:spPr/>
    </dgm:pt>
    <dgm:pt modelId="{3A473515-6B79-46E8-BBC5-3013E8EDDCD5}" type="pres">
      <dgm:prSet presAssocID="{1BE6D965-11C1-4C50-BB06-17052A83DB0D}" presName="horzSpace2" presStyleCnt="0"/>
      <dgm:spPr/>
    </dgm:pt>
    <dgm:pt modelId="{0CDD30FD-0D6A-46E3-B2D1-3BFB3B7D4B72}" type="pres">
      <dgm:prSet presAssocID="{1BE6D965-11C1-4C50-BB06-17052A83DB0D}" presName="tx2" presStyleLbl="revTx" presStyleIdx="13" presStyleCnt="14"/>
      <dgm:spPr/>
    </dgm:pt>
    <dgm:pt modelId="{0C2B5792-7DCA-4ECA-AC29-F4F5F4C89D3F}" type="pres">
      <dgm:prSet presAssocID="{1BE6D965-11C1-4C50-BB06-17052A83DB0D}" presName="vert2" presStyleCnt="0"/>
      <dgm:spPr/>
    </dgm:pt>
    <dgm:pt modelId="{AF8B4B4E-03F7-438F-ACB1-F042A6C5FD63}" type="pres">
      <dgm:prSet presAssocID="{1BE6D965-11C1-4C50-BB06-17052A83DB0D}" presName="thinLine2b" presStyleLbl="callout" presStyleIdx="6" presStyleCnt="7"/>
      <dgm:spPr/>
    </dgm:pt>
    <dgm:pt modelId="{2440C52A-78F5-44E7-87CC-7A8AEEE696A6}" type="pres">
      <dgm:prSet presAssocID="{1BE6D965-11C1-4C50-BB06-17052A83DB0D}" presName="vertSpace2b" presStyleCnt="0"/>
      <dgm:spPr/>
    </dgm:pt>
  </dgm:ptLst>
  <dgm:cxnLst>
    <dgm:cxn modelId="{DF7CEE10-59D8-4845-928D-84C0B22F9D84}" type="presOf" srcId="{0CEED470-305B-4A52-B242-87729B7949E0}" destId="{00ABEEB1-9711-4BA5-97B3-2A9F17009504}" srcOrd="0" destOrd="0" presId="urn:microsoft.com/office/officeart/2008/layout/LinedList"/>
    <dgm:cxn modelId="{84C03F16-966B-441D-8C55-AB441C8CCF50}" srcId="{F34215A8-42A0-4C4E-8105-9902C134BA70}" destId="{1BE6D965-11C1-4C50-BB06-17052A83DB0D}" srcOrd="0" destOrd="0" parTransId="{389528BB-EE33-4844-BA19-952483C7A85E}" sibTransId="{1EB19E70-66D4-488E-A044-1DCFD10E8EBE}"/>
    <dgm:cxn modelId="{1DE10B1A-8DAC-4EC6-A7FF-638E3602518F}" type="presOf" srcId="{86BA5A58-ACE3-438D-A60C-2B417971236F}" destId="{6CBB0433-11CD-4AC0-9CE6-E2BE9B5E6D69}" srcOrd="0" destOrd="0" presId="urn:microsoft.com/office/officeart/2008/layout/LinedList"/>
    <dgm:cxn modelId="{A76E882D-E49A-46F8-B6D8-A2390EB51BBC}" type="presOf" srcId="{A90FDD5C-FE4D-4FAE-99B5-0C066173613A}" destId="{CBAEA6EA-22B8-4AA4-A20E-F41AE30CA9AF}" srcOrd="0" destOrd="0" presId="urn:microsoft.com/office/officeart/2008/layout/LinedList"/>
    <dgm:cxn modelId="{9AE6482E-5FAD-4190-9349-2292FC15FEAE}" type="presOf" srcId="{F34215A8-42A0-4C4E-8105-9902C134BA70}" destId="{B85D3F12-096E-465A-AF29-E85612DA7F98}" srcOrd="0" destOrd="0" presId="urn:microsoft.com/office/officeart/2008/layout/LinedList"/>
    <dgm:cxn modelId="{013DB033-E1D0-4EDE-BE24-354F6814B77F}" srcId="{F2EA1C01-42EF-4ACE-AC14-915A25F247E5}" destId="{889E1697-7541-4B31-9A97-06140E33C59A}" srcOrd="5" destOrd="0" parTransId="{7DF361E4-6BA8-49C7-B8C0-67CF5DB0DDD2}" sibTransId="{50E6847A-BE79-4B92-8572-CC31F4177D6F}"/>
    <dgm:cxn modelId="{D4951335-BD17-4325-A18A-686695A12F8B}" type="presOf" srcId="{FCEF2325-101A-4905-9161-B2F371052871}" destId="{DB84EDD4-C8AE-469E-8F0B-CAD15283FD33}" srcOrd="0" destOrd="0" presId="urn:microsoft.com/office/officeart/2008/layout/LinedList"/>
    <dgm:cxn modelId="{432A8640-CB3A-4FCF-BD6C-4EF1046C84EB}" srcId="{6D1BEC61-7E01-4F56-A3F1-492492716053}" destId="{0CEED470-305B-4A52-B242-87729B7949E0}" srcOrd="0" destOrd="0" parTransId="{3AEB70E2-3DB5-4CB0-A744-0F87181D183E}" sibTransId="{766D081F-30AD-4B71-8AAD-3AF42978D468}"/>
    <dgm:cxn modelId="{C2FA7244-770B-4B36-AEC7-022303DEDA26}" type="presOf" srcId="{889E1697-7541-4B31-9A97-06140E33C59A}" destId="{FEAC398E-7B1A-4A48-99F4-603E38C69041}" srcOrd="0" destOrd="0" presId="urn:microsoft.com/office/officeart/2008/layout/LinedList"/>
    <dgm:cxn modelId="{0A80A55A-193E-4443-B251-8BEE955CF4FC}" srcId="{F2EA1C01-42EF-4ACE-AC14-915A25F247E5}" destId="{A90FDD5C-FE4D-4FAE-99B5-0C066173613A}" srcOrd="4" destOrd="0" parTransId="{4358048D-097C-422F-8DB9-EA8110B65228}" sibTransId="{C25CC2C5-436B-4189-8905-C1A3395E5184}"/>
    <dgm:cxn modelId="{C8752F5D-D1D2-4FF6-A5CA-3698AF6AE1FB}" srcId="{27E8A4BA-48FB-4A48-9AF4-D2125E2E4462}" destId="{86BA5A58-ACE3-438D-A60C-2B417971236F}" srcOrd="0" destOrd="0" parTransId="{1DDC6335-050F-497F-A194-E18A5C8779DF}" sibTransId="{5FA5BBD9-636B-4F9D-8EED-AE7A8C2B32A3}"/>
    <dgm:cxn modelId="{98E9695D-37AE-4930-BF29-9C51E821B553}" type="presOf" srcId="{D32C6BA4-B795-486E-8046-64E7F646E3BF}" destId="{D9F99F6E-4BF8-469F-A2FE-F9F2E91D6CA3}" srcOrd="0" destOrd="0" presId="urn:microsoft.com/office/officeart/2008/layout/LinedList"/>
    <dgm:cxn modelId="{B0093761-E42A-4487-9B1A-009E45A09E93}" srcId="{CF10511E-6889-4999-8EB2-B6C595DA47F8}" destId="{FCEF2325-101A-4905-9161-B2F371052871}" srcOrd="0" destOrd="0" parTransId="{332C3AEF-D3C1-444B-B093-0D6A390B9931}" sibTransId="{234140EF-E089-4260-A6B7-587400AB3642}"/>
    <dgm:cxn modelId="{C03BB163-DF76-40DC-B57F-ACA36D35DBEC}" srcId="{F2EA1C01-42EF-4ACE-AC14-915A25F247E5}" destId="{4BF92E14-D0E5-49BC-8368-BE2F5F9ED1C2}" srcOrd="0" destOrd="0" parTransId="{7EBCA291-5702-466A-A411-D5F60B4F97C1}" sibTransId="{2363AE4A-859F-4581-8F0D-2BABB83538C2}"/>
    <dgm:cxn modelId="{1346CE69-131E-4FAC-9202-3F1454DE6B56}" srcId="{4BF92E14-D0E5-49BC-8368-BE2F5F9ED1C2}" destId="{56F3DADA-98C6-49E2-B6B1-04D7D251A159}" srcOrd="0" destOrd="0" parTransId="{5303DEB6-0609-4238-8698-FC5199836902}" sibTransId="{56F18C95-097A-4A53-897A-DF5F64512EAF}"/>
    <dgm:cxn modelId="{EBEE6D6B-CB26-4F41-917B-788852079A54}" type="presOf" srcId="{56F3DADA-98C6-49E2-B6B1-04D7D251A159}" destId="{EBBB85EA-8335-47A1-9A4A-95BABAC16F2C}" srcOrd="0" destOrd="0" presId="urn:microsoft.com/office/officeart/2008/layout/LinedList"/>
    <dgm:cxn modelId="{A73A186C-FD4C-42D8-A7CC-1375EDEE091A}" type="presOf" srcId="{1BE6D965-11C1-4C50-BB06-17052A83DB0D}" destId="{0CDD30FD-0D6A-46E3-B2D1-3BFB3B7D4B72}" srcOrd="0" destOrd="0" presId="urn:microsoft.com/office/officeart/2008/layout/LinedList"/>
    <dgm:cxn modelId="{38B62A77-F35A-4258-A03E-4869FFECA14A}" type="presOf" srcId="{4BF92E14-D0E5-49BC-8368-BE2F5F9ED1C2}" destId="{0DD315E8-98F7-4788-A5E4-57B4BCA81F64}" srcOrd="0" destOrd="0" presId="urn:microsoft.com/office/officeart/2008/layout/LinedList"/>
    <dgm:cxn modelId="{9F6DDD78-3724-4219-82DF-15AD6156CDE6}" type="presOf" srcId="{6D1BEC61-7E01-4F56-A3F1-492492716053}" destId="{2BAFFE1C-8B70-484F-9DD9-B7880227108E}" srcOrd="0" destOrd="0" presId="urn:microsoft.com/office/officeart/2008/layout/LinedList"/>
    <dgm:cxn modelId="{A3775B7D-24EA-4849-B4F6-F9C038540199}" srcId="{F2EA1C01-42EF-4ACE-AC14-915A25F247E5}" destId="{27E8A4BA-48FB-4A48-9AF4-D2125E2E4462}" srcOrd="1" destOrd="0" parTransId="{FF5B479C-6AB3-46EC-B95F-F6DBB5D124FB}" sibTransId="{0AB5F175-093E-49B1-979F-4508528461D2}"/>
    <dgm:cxn modelId="{0CE6378C-3C10-4731-9988-DB813B10108A}" srcId="{F2EA1C01-42EF-4ACE-AC14-915A25F247E5}" destId="{6D1BEC61-7E01-4F56-A3F1-492492716053}" srcOrd="3" destOrd="0" parTransId="{63F1AFED-237C-4F76-8AE5-2E7FA093E0F6}" sibTransId="{1E29AA1E-1E4C-4171-9E7A-7525B271A4FC}"/>
    <dgm:cxn modelId="{723BAE99-3542-47C3-BD95-7A1962FBBEF9}" type="presOf" srcId="{1B7F6293-6F62-4ED5-9186-77082AEC1A8E}" destId="{E5D3390A-62D5-44E6-AA8E-43E82F2F6D53}" srcOrd="0" destOrd="0" presId="urn:microsoft.com/office/officeart/2008/layout/LinedList"/>
    <dgm:cxn modelId="{33DD299C-D363-41E5-8708-DB9A57D272BB}" srcId="{F2EA1C01-42EF-4ACE-AC14-915A25F247E5}" destId="{CF10511E-6889-4999-8EB2-B6C595DA47F8}" srcOrd="2" destOrd="0" parTransId="{ECEE44E5-A8E0-4405-8F28-D8B684488954}" sibTransId="{AA3980C2-2DF3-4690-A4DC-5C2C39FB91CD}"/>
    <dgm:cxn modelId="{292F42B7-134D-4606-A7A2-C50B21F85CC3}" srcId="{F2EA1C01-42EF-4ACE-AC14-915A25F247E5}" destId="{F34215A8-42A0-4C4E-8105-9902C134BA70}" srcOrd="6" destOrd="0" parTransId="{833A0C27-6FDA-40CF-A5D8-C570EA57B252}" sibTransId="{5F08DB56-49D5-442F-8BDA-48FE82FBC912}"/>
    <dgm:cxn modelId="{EFA380BC-4963-4093-A8A5-9F20837AE27E}" type="presOf" srcId="{F2EA1C01-42EF-4ACE-AC14-915A25F247E5}" destId="{6FE0955D-185D-4D48-AEF7-4C08A4AA8ECD}" srcOrd="0" destOrd="0" presId="urn:microsoft.com/office/officeart/2008/layout/LinedList"/>
    <dgm:cxn modelId="{0F4740C3-D992-4758-B8FB-37BBE5C0C468}" type="presOf" srcId="{27E8A4BA-48FB-4A48-9AF4-D2125E2E4462}" destId="{ABFA225D-FA86-4BEA-9124-9DE4F7BD0EB1}" srcOrd="0" destOrd="0" presId="urn:microsoft.com/office/officeart/2008/layout/LinedList"/>
    <dgm:cxn modelId="{4C1FC2C3-4220-4EA8-B858-B282268B2B3C}" type="presOf" srcId="{CF10511E-6889-4999-8EB2-B6C595DA47F8}" destId="{3B321401-5219-44FF-BE0F-36B2E7734906}" srcOrd="0" destOrd="0" presId="urn:microsoft.com/office/officeart/2008/layout/LinedList"/>
    <dgm:cxn modelId="{FE28F9C4-F4BE-4932-A3FE-EA56051FE00C}" srcId="{A90FDD5C-FE4D-4FAE-99B5-0C066173613A}" destId="{D32C6BA4-B795-486E-8046-64E7F646E3BF}" srcOrd="0" destOrd="0" parTransId="{E7949F7A-9DBD-4E33-96F5-6FFC4B11E2E6}" sibTransId="{B9886629-825E-4D0B-9E82-6601BBF8ABEF}"/>
    <dgm:cxn modelId="{4102FFE9-1DD7-4D04-AF95-BBE3C8972180}" srcId="{889E1697-7541-4B31-9A97-06140E33C59A}" destId="{1B7F6293-6F62-4ED5-9186-77082AEC1A8E}" srcOrd="0" destOrd="0" parTransId="{5CC23AD7-AAAD-4792-839C-03F4EA2E5189}" sibTransId="{1762DBF9-6B96-45D6-803A-809B8BEA7027}"/>
    <dgm:cxn modelId="{99BA5AA8-A691-4597-89FA-BF0DBEAC120D}" type="presParOf" srcId="{6FE0955D-185D-4D48-AEF7-4C08A4AA8ECD}" destId="{3576E374-5365-4237-9FB9-88B9EFBE20CC}" srcOrd="0" destOrd="0" presId="urn:microsoft.com/office/officeart/2008/layout/LinedList"/>
    <dgm:cxn modelId="{4CB61E37-D6AD-4CAB-BEE4-48C5F4207EF0}" type="presParOf" srcId="{6FE0955D-185D-4D48-AEF7-4C08A4AA8ECD}" destId="{DE3F90FB-54A8-4226-9E69-4E8BB4E66D20}" srcOrd="1" destOrd="0" presId="urn:microsoft.com/office/officeart/2008/layout/LinedList"/>
    <dgm:cxn modelId="{4C94959F-4AC1-4BEF-9075-929C046798B7}" type="presParOf" srcId="{DE3F90FB-54A8-4226-9E69-4E8BB4E66D20}" destId="{0DD315E8-98F7-4788-A5E4-57B4BCA81F64}" srcOrd="0" destOrd="0" presId="urn:microsoft.com/office/officeart/2008/layout/LinedList"/>
    <dgm:cxn modelId="{FE52C165-ADE7-4FD7-9E84-687CFCBFBBE6}" type="presParOf" srcId="{DE3F90FB-54A8-4226-9E69-4E8BB4E66D20}" destId="{F43F0587-AD59-403E-B7A5-30D81EB3F8BA}" srcOrd="1" destOrd="0" presId="urn:microsoft.com/office/officeart/2008/layout/LinedList"/>
    <dgm:cxn modelId="{D3D43B4F-7799-4FEC-889C-653BB675268A}" type="presParOf" srcId="{F43F0587-AD59-403E-B7A5-30D81EB3F8BA}" destId="{CAD98EE3-0962-4F74-9138-228327501705}" srcOrd="0" destOrd="0" presId="urn:microsoft.com/office/officeart/2008/layout/LinedList"/>
    <dgm:cxn modelId="{FDC82CC8-D2C5-4528-9639-8BA3208929B6}" type="presParOf" srcId="{F43F0587-AD59-403E-B7A5-30D81EB3F8BA}" destId="{D3909B86-A8DD-4C60-8A62-A544EB854D46}" srcOrd="1" destOrd="0" presId="urn:microsoft.com/office/officeart/2008/layout/LinedList"/>
    <dgm:cxn modelId="{995685F9-FE40-424F-80DD-BE3BBD212208}" type="presParOf" srcId="{D3909B86-A8DD-4C60-8A62-A544EB854D46}" destId="{A256AC63-C478-4C7F-ADA3-F54D892589D2}" srcOrd="0" destOrd="0" presId="urn:microsoft.com/office/officeart/2008/layout/LinedList"/>
    <dgm:cxn modelId="{FA870378-9918-4DFA-9AAA-DEED81C7B50B}" type="presParOf" srcId="{D3909B86-A8DD-4C60-8A62-A544EB854D46}" destId="{EBBB85EA-8335-47A1-9A4A-95BABAC16F2C}" srcOrd="1" destOrd="0" presId="urn:microsoft.com/office/officeart/2008/layout/LinedList"/>
    <dgm:cxn modelId="{63166287-1467-44E2-A331-A1545FFAEC69}" type="presParOf" srcId="{D3909B86-A8DD-4C60-8A62-A544EB854D46}" destId="{001D7D1C-7662-4EE9-9873-4CA0CA9CAA86}" srcOrd="2" destOrd="0" presId="urn:microsoft.com/office/officeart/2008/layout/LinedList"/>
    <dgm:cxn modelId="{5A9E2C35-5029-4412-A026-FB10077B8108}" type="presParOf" srcId="{F43F0587-AD59-403E-B7A5-30D81EB3F8BA}" destId="{22B3AB4F-24E8-4230-A535-769D8765EC08}" srcOrd="2" destOrd="0" presId="urn:microsoft.com/office/officeart/2008/layout/LinedList"/>
    <dgm:cxn modelId="{39C1E2D6-B6A0-459E-98B0-A4A0CC83FFDA}" type="presParOf" srcId="{F43F0587-AD59-403E-B7A5-30D81EB3F8BA}" destId="{6943C7EB-5EE0-410C-AF03-5B9624288575}" srcOrd="3" destOrd="0" presId="urn:microsoft.com/office/officeart/2008/layout/LinedList"/>
    <dgm:cxn modelId="{3A4A9113-467F-4D83-ACB9-CBC4467BA7B8}" type="presParOf" srcId="{6FE0955D-185D-4D48-AEF7-4C08A4AA8ECD}" destId="{FC0504C9-D0DD-47D3-AEA2-0835045A9624}" srcOrd="2" destOrd="0" presId="urn:microsoft.com/office/officeart/2008/layout/LinedList"/>
    <dgm:cxn modelId="{6ADBA272-C59E-4118-9EC2-435A45EE0AEB}" type="presParOf" srcId="{6FE0955D-185D-4D48-AEF7-4C08A4AA8ECD}" destId="{DD7F6EF9-B0A0-4B01-A419-ABA369086343}" srcOrd="3" destOrd="0" presId="urn:microsoft.com/office/officeart/2008/layout/LinedList"/>
    <dgm:cxn modelId="{2AEC19B9-A90A-4219-99F1-45470BAD2598}" type="presParOf" srcId="{DD7F6EF9-B0A0-4B01-A419-ABA369086343}" destId="{ABFA225D-FA86-4BEA-9124-9DE4F7BD0EB1}" srcOrd="0" destOrd="0" presId="urn:microsoft.com/office/officeart/2008/layout/LinedList"/>
    <dgm:cxn modelId="{3E728CB2-D41F-4DDE-88CA-F7FB0724520D}" type="presParOf" srcId="{DD7F6EF9-B0A0-4B01-A419-ABA369086343}" destId="{CE9EE36F-21AD-427E-B9B2-265D235A92D7}" srcOrd="1" destOrd="0" presId="urn:microsoft.com/office/officeart/2008/layout/LinedList"/>
    <dgm:cxn modelId="{D7607D09-488D-45A5-BA39-D50F45A5F1CA}" type="presParOf" srcId="{CE9EE36F-21AD-427E-B9B2-265D235A92D7}" destId="{F5E5484A-832C-48D2-B5DC-851694910521}" srcOrd="0" destOrd="0" presId="urn:microsoft.com/office/officeart/2008/layout/LinedList"/>
    <dgm:cxn modelId="{DF847875-EC02-452E-BBDC-C86B90AA6F21}" type="presParOf" srcId="{CE9EE36F-21AD-427E-B9B2-265D235A92D7}" destId="{453A692B-C1D4-43E5-BD30-59585AE52EF5}" srcOrd="1" destOrd="0" presId="urn:microsoft.com/office/officeart/2008/layout/LinedList"/>
    <dgm:cxn modelId="{297EE15C-04EB-4DD1-B322-7AE89A342395}" type="presParOf" srcId="{453A692B-C1D4-43E5-BD30-59585AE52EF5}" destId="{4BA8EB6E-2F67-4C77-9E93-331385EE2073}" srcOrd="0" destOrd="0" presId="urn:microsoft.com/office/officeart/2008/layout/LinedList"/>
    <dgm:cxn modelId="{C163858A-B7B7-477D-9392-05D835B5022C}" type="presParOf" srcId="{453A692B-C1D4-43E5-BD30-59585AE52EF5}" destId="{6CBB0433-11CD-4AC0-9CE6-E2BE9B5E6D69}" srcOrd="1" destOrd="0" presId="urn:microsoft.com/office/officeart/2008/layout/LinedList"/>
    <dgm:cxn modelId="{8737720F-5E76-45A5-B8FA-2A80259B3CC1}" type="presParOf" srcId="{453A692B-C1D4-43E5-BD30-59585AE52EF5}" destId="{6E8BA3D8-A3B4-4126-B5CC-45DC19F9FEC7}" srcOrd="2" destOrd="0" presId="urn:microsoft.com/office/officeart/2008/layout/LinedList"/>
    <dgm:cxn modelId="{CF156202-D9AA-46C0-8A9A-7892CED5C298}" type="presParOf" srcId="{CE9EE36F-21AD-427E-B9B2-265D235A92D7}" destId="{08E0FEA8-3A5A-4803-B55D-602AE32F958D}" srcOrd="2" destOrd="0" presId="urn:microsoft.com/office/officeart/2008/layout/LinedList"/>
    <dgm:cxn modelId="{408E830D-6566-43BC-9D67-00274D41C7DA}" type="presParOf" srcId="{CE9EE36F-21AD-427E-B9B2-265D235A92D7}" destId="{8E288311-8BD2-490C-BA9C-00F5158DE53F}" srcOrd="3" destOrd="0" presId="urn:microsoft.com/office/officeart/2008/layout/LinedList"/>
    <dgm:cxn modelId="{E5971D44-1BB4-4793-A823-99E70B8EEFAB}" type="presParOf" srcId="{6FE0955D-185D-4D48-AEF7-4C08A4AA8ECD}" destId="{41F92FEC-36EF-4136-9A73-0D86E0B529E9}" srcOrd="4" destOrd="0" presId="urn:microsoft.com/office/officeart/2008/layout/LinedList"/>
    <dgm:cxn modelId="{E1337AF0-17ED-420F-9C78-C5C3B818F88D}" type="presParOf" srcId="{6FE0955D-185D-4D48-AEF7-4C08A4AA8ECD}" destId="{C1BFBC2A-842C-4883-A072-F353D0E91A5F}" srcOrd="5" destOrd="0" presId="urn:microsoft.com/office/officeart/2008/layout/LinedList"/>
    <dgm:cxn modelId="{6A7B3738-1032-4E6E-817C-77FAB17E7963}" type="presParOf" srcId="{C1BFBC2A-842C-4883-A072-F353D0E91A5F}" destId="{3B321401-5219-44FF-BE0F-36B2E7734906}" srcOrd="0" destOrd="0" presId="urn:microsoft.com/office/officeart/2008/layout/LinedList"/>
    <dgm:cxn modelId="{50CF3557-2973-4541-BA51-0E29A4F1E0AF}" type="presParOf" srcId="{C1BFBC2A-842C-4883-A072-F353D0E91A5F}" destId="{872C9AB9-B90E-4381-B3D6-E00074950D97}" srcOrd="1" destOrd="0" presId="urn:microsoft.com/office/officeart/2008/layout/LinedList"/>
    <dgm:cxn modelId="{013A4FA9-5B3C-4507-8B9F-2564D66A2084}" type="presParOf" srcId="{872C9AB9-B90E-4381-B3D6-E00074950D97}" destId="{22502529-B537-4A2F-89F3-7E9ACE52F0C9}" srcOrd="0" destOrd="0" presId="urn:microsoft.com/office/officeart/2008/layout/LinedList"/>
    <dgm:cxn modelId="{CE571D41-3BD1-4C1B-8C3E-7BC88344361A}" type="presParOf" srcId="{872C9AB9-B90E-4381-B3D6-E00074950D97}" destId="{49A085A8-5D13-46B1-8841-5A1F4444F7FF}" srcOrd="1" destOrd="0" presId="urn:microsoft.com/office/officeart/2008/layout/LinedList"/>
    <dgm:cxn modelId="{F33B4020-B358-4BF1-AE3D-EEEB3EAA4D40}" type="presParOf" srcId="{49A085A8-5D13-46B1-8841-5A1F4444F7FF}" destId="{AF3F6428-6A9B-4D95-B259-5737DD716C26}" srcOrd="0" destOrd="0" presId="urn:microsoft.com/office/officeart/2008/layout/LinedList"/>
    <dgm:cxn modelId="{33FEC4D2-BE1B-4518-B757-0CF3020EA63C}" type="presParOf" srcId="{49A085A8-5D13-46B1-8841-5A1F4444F7FF}" destId="{DB84EDD4-C8AE-469E-8F0B-CAD15283FD33}" srcOrd="1" destOrd="0" presId="urn:microsoft.com/office/officeart/2008/layout/LinedList"/>
    <dgm:cxn modelId="{6A14EA18-0660-4CBB-BC0B-09827E7205D0}" type="presParOf" srcId="{49A085A8-5D13-46B1-8841-5A1F4444F7FF}" destId="{CEAD1763-A651-439C-B8D3-13163D6BE58C}" srcOrd="2" destOrd="0" presId="urn:microsoft.com/office/officeart/2008/layout/LinedList"/>
    <dgm:cxn modelId="{34FAEF97-AE7A-440B-8246-E4E6A8078CE0}" type="presParOf" srcId="{872C9AB9-B90E-4381-B3D6-E00074950D97}" destId="{70557FF8-EF99-4620-B42C-9995F76AEE11}" srcOrd="2" destOrd="0" presId="urn:microsoft.com/office/officeart/2008/layout/LinedList"/>
    <dgm:cxn modelId="{B6193165-D944-45D0-A488-CA30A3027C85}" type="presParOf" srcId="{872C9AB9-B90E-4381-B3D6-E00074950D97}" destId="{E06C00B2-28F6-4AB0-82F5-EBFE6A578EA4}" srcOrd="3" destOrd="0" presId="urn:microsoft.com/office/officeart/2008/layout/LinedList"/>
    <dgm:cxn modelId="{CF7C27A9-A8EB-4366-A4C2-370B5924FA59}" type="presParOf" srcId="{6FE0955D-185D-4D48-AEF7-4C08A4AA8ECD}" destId="{993910AE-DDD6-4430-957E-FA3B4D7E0B3B}" srcOrd="6" destOrd="0" presId="urn:microsoft.com/office/officeart/2008/layout/LinedList"/>
    <dgm:cxn modelId="{493DB848-344B-4A29-908F-5B10A6235BF0}" type="presParOf" srcId="{6FE0955D-185D-4D48-AEF7-4C08A4AA8ECD}" destId="{61E29CCE-266B-4438-98D5-5840FDDA6F58}" srcOrd="7" destOrd="0" presId="urn:microsoft.com/office/officeart/2008/layout/LinedList"/>
    <dgm:cxn modelId="{44898991-5D85-415C-8EFF-BDE77CC2918C}" type="presParOf" srcId="{61E29CCE-266B-4438-98D5-5840FDDA6F58}" destId="{2BAFFE1C-8B70-484F-9DD9-B7880227108E}" srcOrd="0" destOrd="0" presId="urn:microsoft.com/office/officeart/2008/layout/LinedList"/>
    <dgm:cxn modelId="{F19CD605-3F2A-4A04-9923-EF5BE720816F}" type="presParOf" srcId="{61E29CCE-266B-4438-98D5-5840FDDA6F58}" destId="{97EAE672-DACB-4290-98AC-BCB2BC65BE20}" srcOrd="1" destOrd="0" presId="urn:microsoft.com/office/officeart/2008/layout/LinedList"/>
    <dgm:cxn modelId="{D32D3810-8A9B-43B4-8412-518595BA4934}" type="presParOf" srcId="{97EAE672-DACB-4290-98AC-BCB2BC65BE20}" destId="{6C560710-06C6-40A1-9CF3-137435AEA1A9}" srcOrd="0" destOrd="0" presId="urn:microsoft.com/office/officeart/2008/layout/LinedList"/>
    <dgm:cxn modelId="{9F2A43A7-EC14-4196-8F54-C16327295FE8}" type="presParOf" srcId="{97EAE672-DACB-4290-98AC-BCB2BC65BE20}" destId="{58A28562-8091-4CFE-A2D8-E585DB2CEEDC}" srcOrd="1" destOrd="0" presId="urn:microsoft.com/office/officeart/2008/layout/LinedList"/>
    <dgm:cxn modelId="{C6DEE006-82CD-4E3A-972D-992E2738CEAF}" type="presParOf" srcId="{58A28562-8091-4CFE-A2D8-E585DB2CEEDC}" destId="{E2EBCA91-E2CE-4078-AE2B-0AA1EB14054B}" srcOrd="0" destOrd="0" presId="urn:microsoft.com/office/officeart/2008/layout/LinedList"/>
    <dgm:cxn modelId="{9D486A6B-67B8-49D8-A3F7-9D4337482015}" type="presParOf" srcId="{58A28562-8091-4CFE-A2D8-E585DB2CEEDC}" destId="{00ABEEB1-9711-4BA5-97B3-2A9F17009504}" srcOrd="1" destOrd="0" presId="urn:microsoft.com/office/officeart/2008/layout/LinedList"/>
    <dgm:cxn modelId="{2E13BFA5-4549-49C3-9E7A-CFD1C0DF56F1}" type="presParOf" srcId="{58A28562-8091-4CFE-A2D8-E585DB2CEEDC}" destId="{00232F74-D495-49A3-B96F-4267D3B2C30B}" srcOrd="2" destOrd="0" presId="urn:microsoft.com/office/officeart/2008/layout/LinedList"/>
    <dgm:cxn modelId="{8F45F270-3FAD-4AB6-A0EA-6CEB5A98426A}" type="presParOf" srcId="{97EAE672-DACB-4290-98AC-BCB2BC65BE20}" destId="{66296114-B69E-47D9-98E6-711BB807EEEA}" srcOrd="2" destOrd="0" presId="urn:microsoft.com/office/officeart/2008/layout/LinedList"/>
    <dgm:cxn modelId="{2A852C0B-1BEF-4593-A2BE-0B0C2A744086}" type="presParOf" srcId="{97EAE672-DACB-4290-98AC-BCB2BC65BE20}" destId="{4684B630-378A-41E7-8DDC-2E16C2049F37}" srcOrd="3" destOrd="0" presId="urn:microsoft.com/office/officeart/2008/layout/LinedList"/>
    <dgm:cxn modelId="{A3A17F0D-1D8A-4744-A394-0FD54EE5CFAA}" type="presParOf" srcId="{6FE0955D-185D-4D48-AEF7-4C08A4AA8ECD}" destId="{CF452205-7959-4119-B34D-365D48151FA7}" srcOrd="8" destOrd="0" presId="urn:microsoft.com/office/officeart/2008/layout/LinedList"/>
    <dgm:cxn modelId="{61BD9677-0D4C-4AE7-81E2-61C2DCE13FFA}" type="presParOf" srcId="{6FE0955D-185D-4D48-AEF7-4C08A4AA8ECD}" destId="{9D62E1FA-0CDA-4D66-A3D9-75CEF86C5552}" srcOrd="9" destOrd="0" presId="urn:microsoft.com/office/officeart/2008/layout/LinedList"/>
    <dgm:cxn modelId="{ADEDE3DE-DCD8-45E4-B39A-12ACC2D70D97}" type="presParOf" srcId="{9D62E1FA-0CDA-4D66-A3D9-75CEF86C5552}" destId="{CBAEA6EA-22B8-4AA4-A20E-F41AE30CA9AF}" srcOrd="0" destOrd="0" presId="urn:microsoft.com/office/officeart/2008/layout/LinedList"/>
    <dgm:cxn modelId="{E2F8DCBF-3CEB-4C5A-BCC3-E22FD6B2E78B}" type="presParOf" srcId="{9D62E1FA-0CDA-4D66-A3D9-75CEF86C5552}" destId="{B15878F1-6B90-4402-8F73-2FE035E306A9}" srcOrd="1" destOrd="0" presId="urn:microsoft.com/office/officeart/2008/layout/LinedList"/>
    <dgm:cxn modelId="{D35443E3-A8CD-4217-B82F-10B1D912E92D}" type="presParOf" srcId="{B15878F1-6B90-4402-8F73-2FE035E306A9}" destId="{79329105-2CF4-4020-880A-D6A9565F2422}" srcOrd="0" destOrd="0" presId="urn:microsoft.com/office/officeart/2008/layout/LinedList"/>
    <dgm:cxn modelId="{B4CA2596-062C-4BBC-BD66-6764FD9C4DA8}" type="presParOf" srcId="{B15878F1-6B90-4402-8F73-2FE035E306A9}" destId="{52E68A95-B405-4620-A562-A8BA591DCF6D}" srcOrd="1" destOrd="0" presId="urn:microsoft.com/office/officeart/2008/layout/LinedList"/>
    <dgm:cxn modelId="{71183ABB-C1C0-495F-9285-ACB1A847CDB5}" type="presParOf" srcId="{52E68A95-B405-4620-A562-A8BA591DCF6D}" destId="{AC8521DB-99B5-4DE7-BCA3-989ECD71491D}" srcOrd="0" destOrd="0" presId="urn:microsoft.com/office/officeart/2008/layout/LinedList"/>
    <dgm:cxn modelId="{AD77EAAD-D196-436A-978B-5EE46490C98F}" type="presParOf" srcId="{52E68A95-B405-4620-A562-A8BA591DCF6D}" destId="{D9F99F6E-4BF8-469F-A2FE-F9F2E91D6CA3}" srcOrd="1" destOrd="0" presId="urn:microsoft.com/office/officeart/2008/layout/LinedList"/>
    <dgm:cxn modelId="{D9EBBDC1-13AF-478C-BACB-C073EAA723A0}" type="presParOf" srcId="{52E68A95-B405-4620-A562-A8BA591DCF6D}" destId="{493191F4-AFE7-4398-81CC-711822B5C30F}" srcOrd="2" destOrd="0" presId="urn:microsoft.com/office/officeart/2008/layout/LinedList"/>
    <dgm:cxn modelId="{DE001EDA-80CB-41AB-BA15-4A1500E7D6E0}" type="presParOf" srcId="{B15878F1-6B90-4402-8F73-2FE035E306A9}" destId="{0DF2C0CA-6723-46EE-A4C6-89260679F5A5}" srcOrd="2" destOrd="0" presId="urn:microsoft.com/office/officeart/2008/layout/LinedList"/>
    <dgm:cxn modelId="{88825261-D961-4EB2-9352-4BB452ECD3DB}" type="presParOf" srcId="{B15878F1-6B90-4402-8F73-2FE035E306A9}" destId="{1B2F95AB-8B05-43B0-8B28-FF97805938A1}" srcOrd="3" destOrd="0" presId="urn:microsoft.com/office/officeart/2008/layout/LinedList"/>
    <dgm:cxn modelId="{FFB1DB44-B534-4A96-AA42-12508A18C2D5}" type="presParOf" srcId="{6FE0955D-185D-4D48-AEF7-4C08A4AA8ECD}" destId="{0036FE7C-F01B-44A3-A8BF-BCE1954484B3}" srcOrd="10" destOrd="0" presId="urn:microsoft.com/office/officeart/2008/layout/LinedList"/>
    <dgm:cxn modelId="{C089C9A4-EFD0-4A8E-9D4A-4C6AA665FF92}" type="presParOf" srcId="{6FE0955D-185D-4D48-AEF7-4C08A4AA8ECD}" destId="{0C31E930-6F95-46EF-B9FE-FDE6B195479C}" srcOrd="11" destOrd="0" presId="urn:microsoft.com/office/officeart/2008/layout/LinedList"/>
    <dgm:cxn modelId="{C7FD1830-616E-45AF-BD7C-F11CD023B23B}" type="presParOf" srcId="{0C31E930-6F95-46EF-B9FE-FDE6B195479C}" destId="{FEAC398E-7B1A-4A48-99F4-603E38C69041}" srcOrd="0" destOrd="0" presId="urn:microsoft.com/office/officeart/2008/layout/LinedList"/>
    <dgm:cxn modelId="{6F7DE046-18A1-4795-886B-D07EB2486549}" type="presParOf" srcId="{0C31E930-6F95-46EF-B9FE-FDE6B195479C}" destId="{5DD33E53-D03F-4FAA-B886-C5A7C0758D18}" srcOrd="1" destOrd="0" presId="urn:microsoft.com/office/officeart/2008/layout/LinedList"/>
    <dgm:cxn modelId="{66B8B1BE-2F52-441C-9720-5760F4C6D01D}" type="presParOf" srcId="{5DD33E53-D03F-4FAA-B886-C5A7C0758D18}" destId="{24567C7A-C37B-4EBE-AC27-A0CB5EA68125}" srcOrd="0" destOrd="0" presId="urn:microsoft.com/office/officeart/2008/layout/LinedList"/>
    <dgm:cxn modelId="{9F9CC7D1-E171-456D-92B4-0159FB5D8001}" type="presParOf" srcId="{5DD33E53-D03F-4FAA-B886-C5A7C0758D18}" destId="{ECAD25D9-B4B6-489E-84F0-8DC6D3DB3C1A}" srcOrd="1" destOrd="0" presId="urn:microsoft.com/office/officeart/2008/layout/LinedList"/>
    <dgm:cxn modelId="{67E42547-A033-407F-A71F-71308032844F}" type="presParOf" srcId="{ECAD25D9-B4B6-489E-84F0-8DC6D3DB3C1A}" destId="{874BB9CE-326A-4FEE-A264-B35969007126}" srcOrd="0" destOrd="0" presId="urn:microsoft.com/office/officeart/2008/layout/LinedList"/>
    <dgm:cxn modelId="{989B509B-F697-435C-86F3-B1E119444CAC}" type="presParOf" srcId="{ECAD25D9-B4B6-489E-84F0-8DC6D3DB3C1A}" destId="{E5D3390A-62D5-44E6-AA8E-43E82F2F6D53}" srcOrd="1" destOrd="0" presId="urn:microsoft.com/office/officeart/2008/layout/LinedList"/>
    <dgm:cxn modelId="{15CCC410-807A-4A38-B058-867FE2560E64}" type="presParOf" srcId="{ECAD25D9-B4B6-489E-84F0-8DC6D3DB3C1A}" destId="{FCADC698-7630-4E0F-ABB5-801F2B878E75}" srcOrd="2" destOrd="0" presId="urn:microsoft.com/office/officeart/2008/layout/LinedList"/>
    <dgm:cxn modelId="{D39CEE6E-C776-45D8-BB30-97A42EBC161C}" type="presParOf" srcId="{5DD33E53-D03F-4FAA-B886-C5A7C0758D18}" destId="{1AF1F17E-3F13-46E6-BD5D-4C30E44D45E6}" srcOrd="2" destOrd="0" presId="urn:microsoft.com/office/officeart/2008/layout/LinedList"/>
    <dgm:cxn modelId="{F4D8ADA2-039E-4C7C-87FF-15032471EAB0}" type="presParOf" srcId="{5DD33E53-D03F-4FAA-B886-C5A7C0758D18}" destId="{070153E3-EEC1-4947-8FA7-6BB84131483E}" srcOrd="3" destOrd="0" presId="urn:microsoft.com/office/officeart/2008/layout/LinedList"/>
    <dgm:cxn modelId="{4CFD16D5-1163-4698-97CE-2F65D4736CB0}" type="presParOf" srcId="{6FE0955D-185D-4D48-AEF7-4C08A4AA8ECD}" destId="{44AD2D21-A708-4C2E-B664-80DB12C7D66E}" srcOrd="12" destOrd="0" presId="urn:microsoft.com/office/officeart/2008/layout/LinedList"/>
    <dgm:cxn modelId="{3A3FA024-92D1-4945-9226-F280255AB96B}" type="presParOf" srcId="{6FE0955D-185D-4D48-AEF7-4C08A4AA8ECD}" destId="{81DFA391-36ED-448A-ADF3-3428CCCBBCA2}" srcOrd="13" destOrd="0" presId="urn:microsoft.com/office/officeart/2008/layout/LinedList"/>
    <dgm:cxn modelId="{7C7C4727-8045-42ED-897F-AD6300A0E845}" type="presParOf" srcId="{81DFA391-36ED-448A-ADF3-3428CCCBBCA2}" destId="{B85D3F12-096E-465A-AF29-E85612DA7F98}" srcOrd="0" destOrd="0" presId="urn:microsoft.com/office/officeart/2008/layout/LinedList"/>
    <dgm:cxn modelId="{683B9B5C-0AC6-4668-B630-3CE83A5291CE}" type="presParOf" srcId="{81DFA391-36ED-448A-ADF3-3428CCCBBCA2}" destId="{2E648D55-D8CB-41E5-BEB3-8084452C6501}" srcOrd="1" destOrd="0" presId="urn:microsoft.com/office/officeart/2008/layout/LinedList"/>
    <dgm:cxn modelId="{EC8FFFFB-B701-4CA4-9C74-D57D5B70A8E1}" type="presParOf" srcId="{2E648D55-D8CB-41E5-BEB3-8084452C6501}" destId="{5848DFA6-A41D-48D9-B049-4337614F5813}" srcOrd="0" destOrd="0" presId="urn:microsoft.com/office/officeart/2008/layout/LinedList"/>
    <dgm:cxn modelId="{4BE85EA2-008A-4388-A3AB-A04D0DEDAE70}" type="presParOf" srcId="{2E648D55-D8CB-41E5-BEB3-8084452C6501}" destId="{2B37115F-D910-40A8-9241-A9106EE97896}" srcOrd="1" destOrd="0" presId="urn:microsoft.com/office/officeart/2008/layout/LinedList"/>
    <dgm:cxn modelId="{BC1C10E5-B34B-4814-93EB-3DEEA094E6FB}" type="presParOf" srcId="{2B37115F-D910-40A8-9241-A9106EE97896}" destId="{3A473515-6B79-46E8-BBC5-3013E8EDDCD5}" srcOrd="0" destOrd="0" presId="urn:microsoft.com/office/officeart/2008/layout/LinedList"/>
    <dgm:cxn modelId="{A553BA3E-F206-49AE-BF3B-DB06A40EC0E7}" type="presParOf" srcId="{2B37115F-D910-40A8-9241-A9106EE97896}" destId="{0CDD30FD-0D6A-46E3-B2D1-3BFB3B7D4B72}" srcOrd="1" destOrd="0" presId="urn:microsoft.com/office/officeart/2008/layout/LinedList"/>
    <dgm:cxn modelId="{6EE7A2BB-FE00-41FA-98AE-21803AC8281C}" type="presParOf" srcId="{2B37115F-D910-40A8-9241-A9106EE97896}" destId="{0C2B5792-7DCA-4ECA-AC29-F4F5F4C89D3F}" srcOrd="2" destOrd="0" presId="urn:microsoft.com/office/officeart/2008/layout/LinedList"/>
    <dgm:cxn modelId="{064FA4A3-B62F-4C6A-B326-7005B5398F9E}" type="presParOf" srcId="{2E648D55-D8CB-41E5-BEB3-8084452C6501}" destId="{AF8B4B4E-03F7-438F-ACB1-F042A6C5FD63}" srcOrd="2" destOrd="0" presId="urn:microsoft.com/office/officeart/2008/layout/LinedList"/>
    <dgm:cxn modelId="{3368649C-A5DE-477E-A0DB-5B40ACB946C1}" type="presParOf" srcId="{2E648D55-D8CB-41E5-BEB3-8084452C6501}" destId="{2440C52A-78F5-44E7-87CC-7A8AEEE696A6}"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119CF2C-2A63-44D1-9F9D-83ECB8F6795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ES"/>
        </a:p>
      </dgm:t>
    </dgm:pt>
    <dgm:pt modelId="{6103450B-95B9-4CFD-9C92-B7B173E4ABCB}">
      <dgm:prSet phldrT="[Texto]"/>
      <dgm:spPr/>
      <dgm:t>
        <a:bodyPr/>
        <a:lstStyle/>
        <a:p>
          <a:r>
            <a:rPr lang="es-419" dirty="0"/>
            <a:t>1. Convención De Las Naciones Unidas Contra la Corrupción (UNCAC)</a:t>
          </a:r>
          <a:endParaRPr lang="es-ES" dirty="0"/>
        </a:p>
      </dgm:t>
    </dgm:pt>
    <dgm:pt modelId="{B5A7CDDB-D357-4BC2-AAEF-DBCE394231AE}" type="parTrans" cxnId="{4BC669BC-5EFF-44F4-B1FB-52406AA3B942}">
      <dgm:prSet/>
      <dgm:spPr/>
      <dgm:t>
        <a:bodyPr/>
        <a:lstStyle/>
        <a:p>
          <a:endParaRPr lang="es-ES"/>
        </a:p>
      </dgm:t>
    </dgm:pt>
    <dgm:pt modelId="{2548524A-D4FC-457A-BBA1-C11E2A0006BB}" type="sibTrans" cxnId="{4BC669BC-5EFF-44F4-B1FB-52406AA3B942}">
      <dgm:prSet/>
      <dgm:spPr/>
      <dgm:t>
        <a:bodyPr/>
        <a:lstStyle/>
        <a:p>
          <a:endParaRPr lang="es-ES"/>
        </a:p>
      </dgm:t>
    </dgm:pt>
    <dgm:pt modelId="{19D95E77-DD9A-4081-AF50-49626C70E7F2}">
      <dgm:prSet phldrT="[Texto]"/>
      <dgm:spPr/>
      <dgm:t>
        <a:bodyPr/>
        <a:lstStyle/>
        <a:p>
          <a:r>
            <a:rPr lang="es-419" dirty="0"/>
            <a:t>2. Convención de las Naciones Unidas contra la Delincuencia Organizada Transnacional (UNTOC)</a:t>
          </a:r>
          <a:endParaRPr lang="es-ES" dirty="0"/>
        </a:p>
      </dgm:t>
    </dgm:pt>
    <dgm:pt modelId="{EA862441-545B-4A7C-8642-FE4D5FC78175}" type="parTrans" cxnId="{AB4429CD-F9D5-427E-99AD-7CEBC7999450}">
      <dgm:prSet/>
      <dgm:spPr/>
      <dgm:t>
        <a:bodyPr/>
        <a:lstStyle/>
        <a:p>
          <a:endParaRPr lang="es-ES"/>
        </a:p>
      </dgm:t>
    </dgm:pt>
    <dgm:pt modelId="{E4D247B8-1348-46AD-BEC3-E79E9995DF48}" type="sibTrans" cxnId="{AB4429CD-F9D5-427E-99AD-7CEBC7999450}">
      <dgm:prSet/>
      <dgm:spPr/>
      <dgm:t>
        <a:bodyPr/>
        <a:lstStyle/>
        <a:p>
          <a:endParaRPr lang="es-ES"/>
        </a:p>
      </dgm:t>
    </dgm:pt>
    <dgm:pt modelId="{6BDC2D81-8CE4-45F3-A9F2-3B4E0241F397}">
      <dgm:prSet phldrT="[Texto]"/>
      <dgm:spPr/>
      <dgm:t>
        <a:bodyPr/>
        <a:lstStyle/>
        <a:p>
          <a:r>
            <a:rPr lang="es-419" dirty="0"/>
            <a:t>3. Marco Jurídico Internacional sobre la Fiscalización de Drogas</a:t>
          </a:r>
          <a:endParaRPr lang="es-ES" dirty="0"/>
        </a:p>
      </dgm:t>
    </dgm:pt>
    <dgm:pt modelId="{75142BDD-5976-47EE-B379-62CFE527B5B2}" type="parTrans" cxnId="{8B73CC36-2E75-4844-9A1E-DA42535153DF}">
      <dgm:prSet/>
      <dgm:spPr/>
      <dgm:t>
        <a:bodyPr/>
        <a:lstStyle/>
        <a:p>
          <a:endParaRPr lang="es-ES"/>
        </a:p>
      </dgm:t>
    </dgm:pt>
    <dgm:pt modelId="{AC383D78-26F8-4B91-8345-DCDD0E49BB5F}" type="sibTrans" cxnId="{8B73CC36-2E75-4844-9A1E-DA42535153DF}">
      <dgm:prSet/>
      <dgm:spPr/>
      <dgm:t>
        <a:bodyPr/>
        <a:lstStyle/>
        <a:p>
          <a:endParaRPr lang="es-ES"/>
        </a:p>
      </dgm:t>
    </dgm:pt>
    <dgm:pt modelId="{0808B985-2A9A-4701-869B-F79641CB2E8C}">
      <dgm:prSet phldrT="[Texto]"/>
      <dgm:spPr/>
      <dgm:t>
        <a:bodyPr/>
        <a:lstStyle/>
        <a:p>
          <a:r>
            <a:rPr lang="es-419" dirty="0"/>
            <a:t>4. Reglas y Normas de las Naciones Unidas en la esfera de la Prevención del Delito y la Justicia Penal</a:t>
          </a:r>
          <a:endParaRPr lang="es-ES" dirty="0"/>
        </a:p>
      </dgm:t>
    </dgm:pt>
    <dgm:pt modelId="{A59A96FD-6E0D-46B4-B33D-964B84786055}" type="parTrans" cxnId="{4A88A54B-8DF0-4EB2-9647-44344073118B}">
      <dgm:prSet/>
      <dgm:spPr/>
      <dgm:t>
        <a:bodyPr/>
        <a:lstStyle/>
        <a:p>
          <a:endParaRPr lang="es-ES"/>
        </a:p>
      </dgm:t>
    </dgm:pt>
    <dgm:pt modelId="{3CA00134-AEC7-4E00-99BC-AB8C8BC078A5}" type="sibTrans" cxnId="{4A88A54B-8DF0-4EB2-9647-44344073118B}">
      <dgm:prSet/>
      <dgm:spPr/>
      <dgm:t>
        <a:bodyPr/>
        <a:lstStyle/>
        <a:p>
          <a:endParaRPr lang="es-ES"/>
        </a:p>
      </dgm:t>
    </dgm:pt>
    <dgm:pt modelId="{CFD5CDF1-5CD0-48C4-87F0-B930377F7DD1}">
      <dgm:prSet phldrT="[Texto]"/>
      <dgm:spPr/>
      <dgm:t>
        <a:bodyPr/>
        <a:lstStyle/>
        <a:p>
          <a:r>
            <a:rPr lang="es-419" dirty="0"/>
            <a:t>Esta Convención es el primer instrumento global jurídicamente vinculante que combate la corrupción privada y pública, tanto nacional como internacional. Incluye fuertes medidas en materia prevención, penalización, cooperación internacional y repatriación de activos.</a:t>
          </a:r>
          <a:endParaRPr lang="es-ES" dirty="0"/>
        </a:p>
      </dgm:t>
    </dgm:pt>
    <dgm:pt modelId="{0E254486-6261-495D-9F5B-BD0605AAD716}" type="parTrans" cxnId="{24209ED1-254B-48C3-BE56-A31151C9574B}">
      <dgm:prSet/>
      <dgm:spPr/>
      <dgm:t>
        <a:bodyPr/>
        <a:lstStyle/>
        <a:p>
          <a:endParaRPr lang="es-ES"/>
        </a:p>
      </dgm:t>
    </dgm:pt>
    <dgm:pt modelId="{ECA40D35-5B0A-4ACF-AD68-2A2C1FFE01AF}" type="sibTrans" cxnId="{24209ED1-254B-48C3-BE56-A31151C9574B}">
      <dgm:prSet/>
      <dgm:spPr/>
      <dgm:t>
        <a:bodyPr/>
        <a:lstStyle/>
        <a:p>
          <a:endParaRPr lang="es-ES"/>
        </a:p>
      </dgm:t>
    </dgm:pt>
    <dgm:pt modelId="{798D1B39-0C61-4C44-9E82-B4302D3FBAC4}">
      <dgm:prSet phldrT="[Texto]"/>
      <dgm:spPr/>
      <dgm:t>
        <a:bodyPr/>
        <a:lstStyle/>
        <a:p>
          <a:r>
            <a:rPr lang="es-419" dirty="0"/>
            <a:t>Esta Convención es el primer instrumento global e integral para la lucha contra la delincuencia organizada transnacional. Incluye medidas como la penalización de la participación en grupos delictivos organizados, combate del lavado de dinero, protección y asistencia de víctimas y testigos, técnicas especiales de investigación, asistencia judicial recíproca, extradición y cooperación internacional.</a:t>
          </a:r>
          <a:endParaRPr lang="es-ES" dirty="0"/>
        </a:p>
      </dgm:t>
    </dgm:pt>
    <dgm:pt modelId="{F102DD10-7BC6-42B5-83E2-846DEFE4231D}" type="parTrans" cxnId="{1788900C-0AAF-4455-A257-B3EF9F6C6797}">
      <dgm:prSet/>
      <dgm:spPr/>
      <dgm:t>
        <a:bodyPr/>
        <a:lstStyle/>
        <a:p>
          <a:endParaRPr lang="es-ES"/>
        </a:p>
      </dgm:t>
    </dgm:pt>
    <dgm:pt modelId="{37A7726B-D95D-4C8F-B050-3D1CDC1E144A}" type="sibTrans" cxnId="{1788900C-0AAF-4455-A257-B3EF9F6C6797}">
      <dgm:prSet/>
      <dgm:spPr/>
      <dgm:t>
        <a:bodyPr/>
        <a:lstStyle/>
        <a:p>
          <a:endParaRPr lang="es-ES"/>
        </a:p>
      </dgm:t>
    </dgm:pt>
    <dgm:pt modelId="{5E0E6744-593D-486C-B066-E2B53765BC9E}">
      <dgm:prSet phldrT="[Texto]"/>
      <dgm:spPr/>
      <dgm:t>
        <a:bodyPr/>
        <a:lstStyle/>
        <a:p>
          <a:r>
            <a:rPr lang="es-419" dirty="0"/>
            <a:t>Convención de las Naciones Unidas contra el Tráfico Ilícito de Estupefacientes y Sustancias Sicotrópicas (1988)</a:t>
          </a:r>
          <a:endParaRPr lang="es-ES" dirty="0"/>
        </a:p>
      </dgm:t>
    </dgm:pt>
    <dgm:pt modelId="{142E5F15-C398-455C-902E-6CB36E5A0A45}" type="parTrans" cxnId="{E595DB91-E9FE-4979-A995-3F09987264E2}">
      <dgm:prSet/>
      <dgm:spPr/>
      <dgm:t>
        <a:bodyPr/>
        <a:lstStyle/>
        <a:p>
          <a:endParaRPr lang="es-ES"/>
        </a:p>
      </dgm:t>
    </dgm:pt>
    <dgm:pt modelId="{3B169A1C-5702-4015-9A4E-FAF75B2BC662}" type="sibTrans" cxnId="{E595DB91-E9FE-4979-A995-3F09987264E2}">
      <dgm:prSet/>
      <dgm:spPr/>
      <dgm:t>
        <a:bodyPr/>
        <a:lstStyle/>
        <a:p>
          <a:endParaRPr lang="es-ES"/>
        </a:p>
      </dgm:t>
    </dgm:pt>
    <dgm:pt modelId="{49C00093-0606-417C-A7E2-FAD03E59F94B}">
      <dgm:prSet phldrT="[Texto]"/>
      <dgm:spPr/>
      <dgm:t>
        <a:bodyPr/>
        <a:lstStyle/>
        <a:p>
          <a:r>
            <a:rPr lang="es-419" dirty="0"/>
            <a:t>Conjunto de normas y reglas que cubren temas como justicia juvenil, tratamiento de delincuentes, cooperación internacional, gobernabilidad, protección a víctimas, violencia contra las mujeres y prevención de la delincuencia juvenil en zonas urbanas. Representan las mejores prácticas que pueden ser adaptadas por los Estados para abordar las necesidades nacionales.</a:t>
          </a:r>
          <a:endParaRPr lang="es-ES" dirty="0"/>
        </a:p>
      </dgm:t>
    </dgm:pt>
    <dgm:pt modelId="{EDFE09BB-D614-49B0-A6C0-A058976A523B}" type="parTrans" cxnId="{0BEF90E3-C93F-4360-9293-B57894E07F3E}">
      <dgm:prSet/>
      <dgm:spPr/>
      <dgm:t>
        <a:bodyPr/>
        <a:lstStyle/>
        <a:p>
          <a:endParaRPr lang="es-ES"/>
        </a:p>
      </dgm:t>
    </dgm:pt>
    <dgm:pt modelId="{BA8B53F8-DC8B-4C33-B802-6A82F6457B04}" type="sibTrans" cxnId="{0BEF90E3-C93F-4360-9293-B57894E07F3E}">
      <dgm:prSet/>
      <dgm:spPr/>
      <dgm:t>
        <a:bodyPr/>
        <a:lstStyle/>
        <a:p>
          <a:endParaRPr lang="es-ES"/>
        </a:p>
      </dgm:t>
    </dgm:pt>
    <dgm:pt modelId="{A86AB376-CDA1-4E2A-80A2-C3EBB38AFDE3}">
      <dgm:prSet/>
      <dgm:spPr/>
      <dgm:t>
        <a:bodyPr/>
        <a:lstStyle/>
        <a:p>
          <a:r>
            <a:rPr lang="es-ES" dirty="0"/>
            <a:t>Convenio sobre Sustancias Sicotrópicas (1971)</a:t>
          </a:r>
        </a:p>
      </dgm:t>
    </dgm:pt>
    <dgm:pt modelId="{6E6F1C88-9B93-4046-8B98-18DEEBF7EE7C}" type="parTrans" cxnId="{FE00145C-7BE0-4391-BE75-F57ABC88EBC6}">
      <dgm:prSet/>
      <dgm:spPr/>
      <dgm:t>
        <a:bodyPr/>
        <a:lstStyle/>
        <a:p>
          <a:endParaRPr lang="es-ES"/>
        </a:p>
      </dgm:t>
    </dgm:pt>
    <dgm:pt modelId="{38EF6E5B-FED3-4B10-AA3B-0409A8AFAB54}" type="sibTrans" cxnId="{FE00145C-7BE0-4391-BE75-F57ABC88EBC6}">
      <dgm:prSet/>
      <dgm:spPr/>
      <dgm:t>
        <a:bodyPr/>
        <a:lstStyle/>
        <a:p>
          <a:endParaRPr lang="es-ES"/>
        </a:p>
      </dgm:t>
    </dgm:pt>
    <dgm:pt modelId="{CB27732F-E40B-452C-988E-E035872CF787}">
      <dgm:prSet/>
      <dgm:spPr/>
      <dgm:t>
        <a:bodyPr/>
        <a:lstStyle/>
        <a:p>
          <a:r>
            <a:rPr lang="es-419" dirty="0"/>
            <a:t>Convención Única de 1961 sobre Estupefacientes</a:t>
          </a:r>
          <a:endParaRPr lang="es-ES" dirty="0"/>
        </a:p>
      </dgm:t>
    </dgm:pt>
    <dgm:pt modelId="{32A5C318-D265-4336-843C-654192F91969}" type="parTrans" cxnId="{D86CC25D-C0E1-4857-8D15-A074A0245B67}">
      <dgm:prSet/>
      <dgm:spPr/>
      <dgm:t>
        <a:bodyPr/>
        <a:lstStyle/>
        <a:p>
          <a:endParaRPr lang="es-ES"/>
        </a:p>
      </dgm:t>
    </dgm:pt>
    <dgm:pt modelId="{AEE7F01E-C81D-4BF0-9FA1-62A901178713}" type="sibTrans" cxnId="{D86CC25D-C0E1-4857-8D15-A074A0245B67}">
      <dgm:prSet/>
      <dgm:spPr/>
      <dgm:t>
        <a:bodyPr/>
        <a:lstStyle/>
        <a:p>
          <a:endParaRPr lang="es-ES"/>
        </a:p>
      </dgm:t>
    </dgm:pt>
    <dgm:pt modelId="{9E261C0E-1B33-4BC2-A203-A9F40314C5B2}" type="pres">
      <dgm:prSet presAssocID="{3119CF2C-2A63-44D1-9F9D-83ECB8F67953}" presName="vert0" presStyleCnt="0">
        <dgm:presLayoutVars>
          <dgm:dir/>
          <dgm:animOne val="branch"/>
          <dgm:animLvl val="lvl"/>
        </dgm:presLayoutVars>
      </dgm:prSet>
      <dgm:spPr/>
    </dgm:pt>
    <dgm:pt modelId="{2E9DCC28-4028-419F-9527-9A4DDDC18FD8}" type="pres">
      <dgm:prSet presAssocID="{6103450B-95B9-4CFD-9C92-B7B173E4ABCB}" presName="thickLine" presStyleLbl="alignNode1" presStyleIdx="0" presStyleCnt="4"/>
      <dgm:spPr/>
    </dgm:pt>
    <dgm:pt modelId="{9CA52A73-AA6E-44B9-B92A-3F2A0125C256}" type="pres">
      <dgm:prSet presAssocID="{6103450B-95B9-4CFD-9C92-B7B173E4ABCB}" presName="horz1" presStyleCnt="0"/>
      <dgm:spPr/>
    </dgm:pt>
    <dgm:pt modelId="{BA849ACD-DBA2-40A0-971C-302A9530D270}" type="pres">
      <dgm:prSet presAssocID="{6103450B-95B9-4CFD-9C92-B7B173E4ABCB}" presName="tx1" presStyleLbl="revTx" presStyleIdx="0" presStyleCnt="10"/>
      <dgm:spPr/>
    </dgm:pt>
    <dgm:pt modelId="{AF6B5D45-C941-4836-A38A-8F1B49F10314}" type="pres">
      <dgm:prSet presAssocID="{6103450B-95B9-4CFD-9C92-B7B173E4ABCB}" presName="vert1" presStyleCnt="0"/>
      <dgm:spPr/>
    </dgm:pt>
    <dgm:pt modelId="{39C96E70-DC88-42C4-A414-936CD5181BA4}" type="pres">
      <dgm:prSet presAssocID="{CFD5CDF1-5CD0-48C4-87F0-B930377F7DD1}" presName="vertSpace2a" presStyleCnt="0"/>
      <dgm:spPr/>
    </dgm:pt>
    <dgm:pt modelId="{8845A771-2A59-4684-90AC-1AA94F973A0B}" type="pres">
      <dgm:prSet presAssocID="{CFD5CDF1-5CD0-48C4-87F0-B930377F7DD1}" presName="horz2" presStyleCnt="0"/>
      <dgm:spPr/>
    </dgm:pt>
    <dgm:pt modelId="{1C287D12-6B23-4067-8DFF-86B3ACD8D37A}" type="pres">
      <dgm:prSet presAssocID="{CFD5CDF1-5CD0-48C4-87F0-B930377F7DD1}" presName="horzSpace2" presStyleCnt="0"/>
      <dgm:spPr/>
    </dgm:pt>
    <dgm:pt modelId="{1800A2A5-EBB5-4AA7-9C58-643C04ACF6E6}" type="pres">
      <dgm:prSet presAssocID="{CFD5CDF1-5CD0-48C4-87F0-B930377F7DD1}" presName="tx2" presStyleLbl="revTx" presStyleIdx="1" presStyleCnt="10"/>
      <dgm:spPr/>
    </dgm:pt>
    <dgm:pt modelId="{599841CE-25EA-43F6-B6DE-3AFF58C93BF3}" type="pres">
      <dgm:prSet presAssocID="{CFD5CDF1-5CD0-48C4-87F0-B930377F7DD1}" presName="vert2" presStyleCnt="0"/>
      <dgm:spPr/>
    </dgm:pt>
    <dgm:pt modelId="{8085959C-3C36-4082-9AAF-6A6CCC255A85}" type="pres">
      <dgm:prSet presAssocID="{CFD5CDF1-5CD0-48C4-87F0-B930377F7DD1}" presName="thinLine2b" presStyleLbl="callout" presStyleIdx="0" presStyleCnt="6"/>
      <dgm:spPr/>
    </dgm:pt>
    <dgm:pt modelId="{92587F34-8C14-411E-8F87-3EC1B0578184}" type="pres">
      <dgm:prSet presAssocID="{CFD5CDF1-5CD0-48C4-87F0-B930377F7DD1}" presName="vertSpace2b" presStyleCnt="0"/>
      <dgm:spPr/>
    </dgm:pt>
    <dgm:pt modelId="{E419872D-6D9E-4272-945E-82BFF087B2DD}" type="pres">
      <dgm:prSet presAssocID="{19D95E77-DD9A-4081-AF50-49626C70E7F2}" presName="thickLine" presStyleLbl="alignNode1" presStyleIdx="1" presStyleCnt="4"/>
      <dgm:spPr/>
    </dgm:pt>
    <dgm:pt modelId="{E669AAF6-C2B7-49C6-8572-FA77787A213F}" type="pres">
      <dgm:prSet presAssocID="{19D95E77-DD9A-4081-AF50-49626C70E7F2}" presName="horz1" presStyleCnt="0"/>
      <dgm:spPr/>
    </dgm:pt>
    <dgm:pt modelId="{459EFADB-898B-4EC2-96F3-1FF67CA92ED4}" type="pres">
      <dgm:prSet presAssocID="{19D95E77-DD9A-4081-AF50-49626C70E7F2}" presName="tx1" presStyleLbl="revTx" presStyleIdx="2" presStyleCnt="10"/>
      <dgm:spPr/>
    </dgm:pt>
    <dgm:pt modelId="{60C5EB79-A28D-474C-BAB2-64FD23F36E9B}" type="pres">
      <dgm:prSet presAssocID="{19D95E77-DD9A-4081-AF50-49626C70E7F2}" presName="vert1" presStyleCnt="0"/>
      <dgm:spPr/>
    </dgm:pt>
    <dgm:pt modelId="{1BD3BB6F-936B-4A33-94C3-21A385BBE285}" type="pres">
      <dgm:prSet presAssocID="{798D1B39-0C61-4C44-9E82-B4302D3FBAC4}" presName="vertSpace2a" presStyleCnt="0"/>
      <dgm:spPr/>
    </dgm:pt>
    <dgm:pt modelId="{9FE88DEF-611B-417B-91C2-BE9267019B4B}" type="pres">
      <dgm:prSet presAssocID="{798D1B39-0C61-4C44-9E82-B4302D3FBAC4}" presName="horz2" presStyleCnt="0"/>
      <dgm:spPr/>
    </dgm:pt>
    <dgm:pt modelId="{CFC3EB07-6E23-4486-BADC-14108EE672FF}" type="pres">
      <dgm:prSet presAssocID="{798D1B39-0C61-4C44-9E82-B4302D3FBAC4}" presName="horzSpace2" presStyleCnt="0"/>
      <dgm:spPr/>
    </dgm:pt>
    <dgm:pt modelId="{F5783AAA-FA60-4B78-B497-71DE1F8B90E5}" type="pres">
      <dgm:prSet presAssocID="{798D1B39-0C61-4C44-9E82-B4302D3FBAC4}" presName="tx2" presStyleLbl="revTx" presStyleIdx="3" presStyleCnt="10"/>
      <dgm:spPr/>
    </dgm:pt>
    <dgm:pt modelId="{391BA456-39FC-4E92-8AAB-630264A39CA6}" type="pres">
      <dgm:prSet presAssocID="{798D1B39-0C61-4C44-9E82-B4302D3FBAC4}" presName="vert2" presStyleCnt="0"/>
      <dgm:spPr/>
    </dgm:pt>
    <dgm:pt modelId="{09F26CD0-E13A-4530-8198-A93128766FB0}" type="pres">
      <dgm:prSet presAssocID="{798D1B39-0C61-4C44-9E82-B4302D3FBAC4}" presName="thinLine2b" presStyleLbl="callout" presStyleIdx="1" presStyleCnt="6"/>
      <dgm:spPr/>
    </dgm:pt>
    <dgm:pt modelId="{3B4B23C4-2783-498A-9FA1-BDAD11C958A5}" type="pres">
      <dgm:prSet presAssocID="{798D1B39-0C61-4C44-9E82-B4302D3FBAC4}" presName="vertSpace2b" presStyleCnt="0"/>
      <dgm:spPr/>
    </dgm:pt>
    <dgm:pt modelId="{99A21B25-6E56-40F0-976E-BC8B1125B165}" type="pres">
      <dgm:prSet presAssocID="{6BDC2D81-8CE4-45F3-A9F2-3B4E0241F397}" presName="thickLine" presStyleLbl="alignNode1" presStyleIdx="2" presStyleCnt="4"/>
      <dgm:spPr/>
    </dgm:pt>
    <dgm:pt modelId="{700B28E0-02AC-44C1-BE5E-FDBACA471403}" type="pres">
      <dgm:prSet presAssocID="{6BDC2D81-8CE4-45F3-A9F2-3B4E0241F397}" presName="horz1" presStyleCnt="0"/>
      <dgm:spPr/>
    </dgm:pt>
    <dgm:pt modelId="{4FB5D4F9-7648-424E-A0CC-8BAF04CFE47D}" type="pres">
      <dgm:prSet presAssocID="{6BDC2D81-8CE4-45F3-A9F2-3B4E0241F397}" presName="tx1" presStyleLbl="revTx" presStyleIdx="4" presStyleCnt="10"/>
      <dgm:spPr/>
    </dgm:pt>
    <dgm:pt modelId="{D407A4A8-439F-4F3C-AE9D-A11411ED7789}" type="pres">
      <dgm:prSet presAssocID="{6BDC2D81-8CE4-45F3-A9F2-3B4E0241F397}" presName="vert1" presStyleCnt="0"/>
      <dgm:spPr/>
    </dgm:pt>
    <dgm:pt modelId="{939A8270-50E9-45D4-B4AB-82F9245AD25B}" type="pres">
      <dgm:prSet presAssocID="{5E0E6744-593D-486C-B066-E2B53765BC9E}" presName="vertSpace2a" presStyleCnt="0"/>
      <dgm:spPr/>
    </dgm:pt>
    <dgm:pt modelId="{F0ADE5D5-A3DE-440A-A6E6-644BE6E302A4}" type="pres">
      <dgm:prSet presAssocID="{5E0E6744-593D-486C-B066-E2B53765BC9E}" presName="horz2" presStyleCnt="0"/>
      <dgm:spPr/>
    </dgm:pt>
    <dgm:pt modelId="{BCD00CC4-E882-4C08-A940-EEEBD1D0C3BD}" type="pres">
      <dgm:prSet presAssocID="{5E0E6744-593D-486C-B066-E2B53765BC9E}" presName="horzSpace2" presStyleCnt="0"/>
      <dgm:spPr/>
    </dgm:pt>
    <dgm:pt modelId="{EA4E530A-8C4C-4A46-8CCE-876DE7BDE0D0}" type="pres">
      <dgm:prSet presAssocID="{5E0E6744-593D-486C-B066-E2B53765BC9E}" presName="tx2" presStyleLbl="revTx" presStyleIdx="5" presStyleCnt="10"/>
      <dgm:spPr/>
    </dgm:pt>
    <dgm:pt modelId="{880FB330-FD0D-4E1D-9A91-0CE72B047D20}" type="pres">
      <dgm:prSet presAssocID="{5E0E6744-593D-486C-B066-E2B53765BC9E}" presName="vert2" presStyleCnt="0"/>
      <dgm:spPr/>
    </dgm:pt>
    <dgm:pt modelId="{DDF9D0FC-600A-4353-B771-7709D497C723}" type="pres">
      <dgm:prSet presAssocID="{5E0E6744-593D-486C-B066-E2B53765BC9E}" presName="thinLine2b" presStyleLbl="callout" presStyleIdx="2" presStyleCnt="6"/>
      <dgm:spPr/>
    </dgm:pt>
    <dgm:pt modelId="{F00B06C6-E2D2-4552-AB6B-5F355205E292}" type="pres">
      <dgm:prSet presAssocID="{5E0E6744-593D-486C-B066-E2B53765BC9E}" presName="vertSpace2b" presStyleCnt="0"/>
      <dgm:spPr/>
    </dgm:pt>
    <dgm:pt modelId="{F32B631C-6E8B-412D-ADDB-A4110F251822}" type="pres">
      <dgm:prSet presAssocID="{A86AB376-CDA1-4E2A-80A2-C3EBB38AFDE3}" presName="horz2" presStyleCnt="0"/>
      <dgm:spPr/>
    </dgm:pt>
    <dgm:pt modelId="{E7A64A35-8580-4669-997D-9B9187F0AE31}" type="pres">
      <dgm:prSet presAssocID="{A86AB376-CDA1-4E2A-80A2-C3EBB38AFDE3}" presName="horzSpace2" presStyleCnt="0"/>
      <dgm:spPr/>
    </dgm:pt>
    <dgm:pt modelId="{6D058E6A-CAE9-46C8-A74C-8BF5542DFAA7}" type="pres">
      <dgm:prSet presAssocID="{A86AB376-CDA1-4E2A-80A2-C3EBB38AFDE3}" presName="tx2" presStyleLbl="revTx" presStyleIdx="6" presStyleCnt="10"/>
      <dgm:spPr/>
    </dgm:pt>
    <dgm:pt modelId="{889C6D66-948C-42CC-AA22-64E9AF0C8AAF}" type="pres">
      <dgm:prSet presAssocID="{A86AB376-CDA1-4E2A-80A2-C3EBB38AFDE3}" presName="vert2" presStyleCnt="0"/>
      <dgm:spPr/>
    </dgm:pt>
    <dgm:pt modelId="{D61445CB-624A-4397-8924-589F07667DC0}" type="pres">
      <dgm:prSet presAssocID="{A86AB376-CDA1-4E2A-80A2-C3EBB38AFDE3}" presName="thinLine2b" presStyleLbl="callout" presStyleIdx="3" presStyleCnt="6"/>
      <dgm:spPr/>
    </dgm:pt>
    <dgm:pt modelId="{964D23C7-9A56-4209-8032-11EA734C1F5C}" type="pres">
      <dgm:prSet presAssocID="{A86AB376-CDA1-4E2A-80A2-C3EBB38AFDE3}" presName="vertSpace2b" presStyleCnt="0"/>
      <dgm:spPr/>
    </dgm:pt>
    <dgm:pt modelId="{0552D140-E466-49CB-B138-64C50F73DE7C}" type="pres">
      <dgm:prSet presAssocID="{CB27732F-E40B-452C-988E-E035872CF787}" presName="horz2" presStyleCnt="0"/>
      <dgm:spPr/>
    </dgm:pt>
    <dgm:pt modelId="{8B9FBFFD-0550-4C91-998F-585791B1F083}" type="pres">
      <dgm:prSet presAssocID="{CB27732F-E40B-452C-988E-E035872CF787}" presName="horzSpace2" presStyleCnt="0"/>
      <dgm:spPr/>
    </dgm:pt>
    <dgm:pt modelId="{353EC68B-0983-49A3-A112-7592EE18F2FC}" type="pres">
      <dgm:prSet presAssocID="{CB27732F-E40B-452C-988E-E035872CF787}" presName="tx2" presStyleLbl="revTx" presStyleIdx="7" presStyleCnt="10"/>
      <dgm:spPr/>
    </dgm:pt>
    <dgm:pt modelId="{6CA67D2E-03AA-4A7E-BF9C-C0D702B4F510}" type="pres">
      <dgm:prSet presAssocID="{CB27732F-E40B-452C-988E-E035872CF787}" presName="vert2" presStyleCnt="0"/>
      <dgm:spPr/>
    </dgm:pt>
    <dgm:pt modelId="{EBA0F1B1-2756-4765-A40F-9BB58E99EFAE}" type="pres">
      <dgm:prSet presAssocID="{CB27732F-E40B-452C-988E-E035872CF787}" presName="thinLine2b" presStyleLbl="callout" presStyleIdx="4" presStyleCnt="6"/>
      <dgm:spPr/>
    </dgm:pt>
    <dgm:pt modelId="{13C253E8-EB81-4F23-B78E-C022E54AECDC}" type="pres">
      <dgm:prSet presAssocID="{CB27732F-E40B-452C-988E-E035872CF787}" presName="vertSpace2b" presStyleCnt="0"/>
      <dgm:spPr/>
    </dgm:pt>
    <dgm:pt modelId="{7CC609C1-1512-4FCB-9C8B-B7FD0EFB112F}" type="pres">
      <dgm:prSet presAssocID="{0808B985-2A9A-4701-869B-F79641CB2E8C}" presName="thickLine" presStyleLbl="alignNode1" presStyleIdx="3" presStyleCnt="4"/>
      <dgm:spPr/>
    </dgm:pt>
    <dgm:pt modelId="{C2814427-B60B-456E-9925-E6359A158BFA}" type="pres">
      <dgm:prSet presAssocID="{0808B985-2A9A-4701-869B-F79641CB2E8C}" presName="horz1" presStyleCnt="0"/>
      <dgm:spPr/>
    </dgm:pt>
    <dgm:pt modelId="{69ACE90A-63F8-4D0D-A61A-72AF2E975F67}" type="pres">
      <dgm:prSet presAssocID="{0808B985-2A9A-4701-869B-F79641CB2E8C}" presName="tx1" presStyleLbl="revTx" presStyleIdx="8" presStyleCnt="10"/>
      <dgm:spPr/>
    </dgm:pt>
    <dgm:pt modelId="{95553189-53A3-4C7B-BF93-71A897EAD82E}" type="pres">
      <dgm:prSet presAssocID="{0808B985-2A9A-4701-869B-F79641CB2E8C}" presName="vert1" presStyleCnt="0"/>
      <dgm:spPr/>
    </dgm:pt>
    <dgm:pt modelId="{03CE6ABC-91CB-49AC-A109-FC0829E9530D}" type="pres">
      <dgm:prSet presAssocID="{49C00093-0606-417C-A7E2-FAD03E59F94B}" presName="vertSpace2a" presStyleCnt="0"/>
      <dgm:spPr/>
    </dgm:pt>
    <dgm:pt modelId="{B6B069A1-E498-4DAA-B9B5-82FC1B2D4BAB}" type="pres">
      <dgm:prSet presAssocID="{49C00093-0606-417C-A7E2-FAD03E59F94B}" presName="horz2" presStyleCnt="0"/>
      <dgm:spPr/>
    </dgm:pt>
    <dgm:pt modelId="{14B427EF-12E6-4405-A9FB-66640975B519}" type="pres">
      <dgm:prSet presAssocID="{49C00093-0606-417C-A7E2-FAD03E59F94B}" presName="horzSpace2" presStyleCnt="0"/>
      <dgm:spPr/>
    </dgm:pt>
    <dgm:pt modelId="{EC147F0F-289D-4E35-A673-71EE63C497CA}" type="pres">
      <dgm:prSet presAssocID="{49C00093-0606-417C-A7E2-FAD03E59F94B}" presName="tx2" presStyleLbl="revTx" presStyleIdx="9" presStyleCnt="10"/>
      <dgm:spPr/>
    </dgm:pt>
    <dgm:pt modelId="{B6F04BA3-8B9B-4234-8785-9114F94FC5FF}" type="pres">
      <dgm:prSet presAssocID="{49C00093-0606-417C-A7E2-FAD03E59F94B}" presName="vert2" presStyleCnt="0"/>
      <dgm:spPr/>
    </dgm:pt>
    <dgm:pt modelId="{58E8CE58-9AEF-4FA7-972E-08B14EFD7214}" type="pres">
      <dgm:prSet presAssocID="{49C00093-0606-417C-A7E2-FAD03E59F94B}" presName="thinLine2b" presStyleLbl="callout" presStyleIdx="5" presStyleCnt="6"/>
      <dgm:spPr/>
    </dgm:pt>
    <dgm:pt modelId="{DBBB4F5C-37FD-49EF-A886-078DE6E55FF0}" type="pres">
      <dgm:prSet presAssocID="{49C00093-0606-417C-A7E2-FAD03E59F94B}" presName="vertSpace2b" presStyleCnt="0"/>
      <dgm:spPr/>
    </dgm:pt>
  </dgm:ptLst>
  <dgm:cxnLst>
    <dgm:cxn modelId="{10C42B00-17DA-4CC5-A3D1-692227198929}" type="presOf" srcId="{CFD5CDF1-5CD0-48C4-87F0-B930377F7DD1}" destId="{1800A2A5-EBB5-4AA7-9C58-643C04ACF6E6}" srcOrd="0" destOrd="0" presId="urn:microsoft.com/office/officeart/2008/layout/LinedList"/>
    <dgm:cxn modelId="{1788900C-0AAF-4455-A257-B3EF9F6C6797}" srcId="{19D95E77-DD9A-4081-AF50-49626C70E7F2}" destId="{798D1B39-0C61-4C44-9E82-B4302D3FBAC4}" srcOrd="0" destOrd="0" parTransId="{F102DD10-7BC6-42B5-83E2-846DEFE4231D}" sibTransId="{37A7726B-D95D-4C8F-B050-3D1CDC1E144A}"/>
    <dgm:cxn modelId="{F8892B0D-3255-43C2-9B8E-C5F7684EC47F}" type="presOf" srcId="{19D95E77-DD9A-4081-AF50-49626C70E7F2}" destId="{459EFADB-898B-4EC2-96F3-1FF67CA92ED4}" srcOrd="0" destOrd="0" presId="urn:microsoft.com/office/officeart/2008/layout/LinedList"/>
    <dgm:cxn modelId="{F546EE28-056A-4ECD-9D22-A271C36DE916}" type="presOf" srcId="{6103450B-95B9-4CFD-9C92-B7B173E4ABCB}" destId="{BA849ACD-DBA2-40A0-971C-302A9530D270}" srcOrd="0" destOrd="0" presId="urn:microsoft.com/office/officeart/2008/layout/LinedList"/>
    <dgm:cxn modelId="{F4165A2A-C631-4751-8D9E-EED6A7CBE91F}" type="presOf" srcId="{0808B985-2A9A-4701-869B-F79641CB2E8C}" destId="{69ACE90A-63F8-4D0D-A61A-72AF2E975F67}" srcOrd="0" destOrd="0" presId="urn:microsoft.com/office/officeart/2008/layout/LinedList"/>
    <dgm:cxn modelId="{DF5B1533-BC1C-4E64-A2F6-E1D3477CD6FC}" type="presOf" srcId="{3119CF2C-2A63-44D1-9F9D-83ECB8F67953}" destId="{9E261C0E-1B33-4BC2-A203-A9F40314C5B2}" srcOrd="0" destOrd="0" presId="urn:microsoft.com/office/officeart/2008/layout/LinedList"/>
    <dgm:cxn modelId="{8B73CC36-2E75-4844-9A1E-DA42535153DF}" srcId="{3119CF2C-2A63-44D1-9F9D-83ECB8F67953}" destId="{6BDC2D81-8CE4-45F3-A9F2-3B4E0241F397}" srcOrd="2" destOrd="0" parTransId="{75142BDD-5976-47EE-B379-62CFE527B5B2}" sibTransId="{AC383D78-26F8-4B91-8345-DCDD0E49BB5F}"/>
    <dgm:cxn modelId="{4A88A54B-8DF0-4EB2-9647-44344073118B}" srcId="{3119CF2C-2A63-44D1-9F9D-83ECB8F67953}" destId="{0808B985-2A9A-4701-869B-F79641CB2E8C}" srcOrd="3" destOrd="0" parTransId="{A59A96FD-6E0D-46B4-B33D-964B84786055}" sibTransId="{3CA00134-AEC7-4E00-99BC-AB8C8BC078A5}"/>
    <dgm:cxn modelId="{1CB92F51-F318-4579-A7C6-6497B3284B45}" type="presOf" srcId="{5E0E6744-593D-486C-B066-E2B53765BC9E}" destId="{EA4E530A-8C4C-4A46-8CCE-876DE7BDE0D0}" srcOrd="0" destOrd="0" presId="urn:microsoft.com/office/officeart/2008/layout/LinedList"/>
    <dgm:cxn modelId="{FE00145C-7BE0-4391-BE75-F57ABC88EBC6}" srcId="{6BDC2D81-8CE4-45F3-A9F2-3B4E0241F397}" destId="{A86AB376-CDA1-4E2A-80A2-C3EBB38AFDE3}" srcOrd="1" destOrd="0" parTransId="{6E6F1C88-9B93-4046-8B98-18DEEBF7EE7C}" sibTransId="{38EF6E5B-FED3-4B10-AA3B-0409A8AFAB54}"/>
    <dgm:cxn modelId="{D86CC25D-C0E1-4857-8D15-A074A0245B67}" srcId="{6BDC2D81-8CE4-45F3-A9F2-3B4E0241F397}" destId="{CB27732F-E40B-452C-988E-E035872CF787}" srcOrd="2" destOrd="0" parTransId="{32A5C318-D265-4336-843C-654192F91969}" sibTransId="{AEE7F01E-C81D-4BF0-9FA1-62A901178713}"/>
    <dgm:cxn modelId="{1A59D766-6C1F-4615-B839-4F67B3095FD0}" type="presOf" srcId="{49C00093-0606-417C-A7E2-FAD03E59F94B}" destId="{EC147F0F-289D-4E35-A673-71EE63C497CA}" srcOrd="0" destOrd="0" presId="urn:microsoft.com/office/officeart/2008/layout/LinedList"/>
    <dgm:cxn modelId="{E595DB91-E9FE-4979-A995-3F09987264E2}" srcId="{6BDC2D81-8CE4-45F3-A9F2-3B4E0241F397}" destId="{5E0E6744-593D-486C-B066-E2B53765BC9E}" srcOrd="0" destOrd="0" parTransId="{142E5F15-C398-455C-902E-6CB36E5A0A45}" sibTransId="{3B169A1C-5702-4015-9A4E-FAF75B2BC662}"/>
    <dgm:cxn modelId="{62268E96-233E-4211-856D-BC81A1D33EEB}" type="presOf" srcId="{798D1B39-0C61-4C44-9E82-B4302D3FBAC4}" destId="{F5783AAA-FA60-4B78-B497-71DE1F8B90E5}" srcOrd="0" destOrd="0" presId="urn:microsoft.com/office/officeart/2008/layout/LinedList"/>
    <dgm:cxn modelId="{4BC669BC-5EFF-44F4-B1FB-52406AA3B942}" srcId="{3119CF2C-2A63-44D1-9F9D-83ECB8F67953}" destId="{6103450B-95B9-4CFD-9C92-B7B173E4ABCB}" srcOrd="0" destOrd="0" parTransId="{B5A7CDDB-D357-4BC2-AAEF-DBCE394231AE}" sibTransId="{2548524A-D4FC-457A-BBA1-C11E2A0006BB}"/>
    <dgm:cxn modelId="{449417C2-07F2-463B-B5CF-CC0E7D840BFC}" type="presOf" srcId="{6BDC2D81-8CE4-45F3-A9F2-3B4E0241F397}" destId="{4FB5D4F9-7648-424E-A0CC-8BAF04CFE47D}" srcOrd="0" destOrd="0" presId="urn:microsoft.com/office/officeart/2008/layout/LinedList"/>
    <dgm:cxn modelId="{AB4429CD-F9D5-427E-99AD-7CEBC7999450}" srcId="{3119CF2C-2A63-44D1-9F9D-83ECB8F67953}" destId="{19D95E77-DD9A-4081-AF50-49626C70E7F2}" srcOrd="1" destOrd="0" parTransId="{EA862441-545B-4A7C-8642-FE4D5FC78175}" sibTransId="{E4D247B8-1348-46AD-BEC3-E79E9995DF48}"/>
    <dgm:cxn modelId="{24209ED1-254B-48C3-BE56-A31151C9574B}" srcId="{6103450B-95B9-4CFD-9C92-B7B173E4ABCB}" destId="{CFD5CDF1-5CD0-48C4-87F0-B930377F7DD1}" srcOrd="0" destOrd="0" parTransId="{0E254486-6261-495D-9F5B-BD0605AAD716}" sibTransId="{ECA40D35-5B0A-4ACF-AD68-2A2C1FFE01AF}"/>
    <dgm:cxn modelId="{0BEF90E3-C93F-4360-9293-B57894E07F3E}" srcId="{0808B985-2A9A-4701-869B-F79641CB2E8C}" destId="{49C00093-0606-417C-A7E2-FAD03E59F94B}" srcOrd="0" destOrd="0" parTransId="{EDFE09BB-D614-49B0-A6C0-A058976A523B}" sibTransId="{BA8B53F8-DC8B-4C33-B802-6A82F6457B04}"/>
    <dgm:cxn modelId="{DDE0A5E3-BC75-4AEA-A2E8-79259719A214}" type="presOf" srcId="{A86AB376-CDA1-4E2A-80A2-C3EBB38AFDE3}" destId="{6D058E6A-CAE9-46C8-A74C-8BF5542DFAA7}" srcOrd="0" destOrd="0" presId="urn:microsoft.com/office/officeart/2008/layout/LinedList"/>
    <dgm:cxn modelId="{D00255FD-BC98-4F45-A766-56F9EECFA862}" type="presOf" srcId="{CB27732F-E40B-452C-988E-E035872CF787}" destId="{353EC68B-0983-49A3-A112-7592EE18F2FC}" srcOrd="0" destOrd="0" presId="urn:microsoft.com/office/officeart/2008/layout/LinedList"/>
    <dgm:cxn modelId="{E4E5DD90-4F14-49EB-8DDB-186C2CAFF46B}" type="presParOf" srcId="{9E261C0E-1B33-4BC2-A203-A9F40314C5B2}" destId="{2E9DCC28-4028-419F-9527-9A4DDDC18FD8}" srcOrd="0" destOrd="0" presId="urn:microsoft.com/office/officeart/2008/layout/LinedList"/>
    <dgm:cxn modelId="{CF650D51-8B3F-4545-BD72-33B43F236D06}" type="presParOf" srcId="{9E261C0E-1B33-4BC2-A203-A9F40314C5B2}" destId="{9CA52A73-AA6E-44B9-B92A-3F2A0125C256}" srcOrd="1" destOrd="0" presId="urn:microsoft.com/office/officeart/2008/layout/LinedList"/>
    <dgm:cxn modelId="{C10A16D7-656E-412F-9B0B-C325E3219756}" type="presParOf" srcId="{9CA52A73-AA6E-44B9-B92A-3F2A0125C256}" destId="{BA849ACD-DBA2-40A0-971C-302A9530D270}" srcOrd="0" destOrd="0" presId="urn:microsoft.com/office/officeart/2008/layout/LinedList"/>
    <dgm:cxn modelId="{5CBB2AF4-6B4F-4EA8-82E4-5EA1930D32F6}" type="presParOf" srcId="{9CA52A73-AA6E-44B9-B92A-3F2A0125C256}" destId="{AF6B5D45-C941-4836-A38A-8F1B49F10314}" srcOrd="1" destOrd="0" presId="urn:microsoft.com/office/officeart/2008/layout/LinedList"/>
    <dgm:cxn modelId="{8ACAC270-6033-4FBE-9EBD-9D6512773B80}" type="presParOf" srcId="{AF6B5D45-C941-4836-A38A-8F1B49F10314}" destId="{39C96E70-DC88-42C4-A414-936CD5181BA4}" srcOrd="0" destOrd="0" presId="urn:microsoft.com/office/officeart/2008/layout/LinedList"/>
    <dgm:cxn modelId="{8E77592C-7DBB-4063-B8A2-5BF2FA5159A2}" type="presParOf" srcId="{AF6B5D45-C941-4836-A38A-8F1B49F10314}" destId="{8845A771-2A59-4684-90AC-1AA94F973A0B}" srcOrd="1" destOrd="0" presId="urn:microsoft.com/office/officeart/2008/layout/LinedList"/>
    <dgm:cxn modelId="{F1FADB82-76C9-4029-B026-26D2094BCA69}" type="presParOf" srcId="{8845A771-2A59-4684-90AC-1AA94F973A0B}" destId="{1C287D12-6B23-4067-8DFF-86B3ACD8D37A}" srcOrd="0" destOrd="0" presId="urn:microsoft.com/office/officeart/2008/layout/LinedList"/>
    <dgm:cxn modelId="{11C55BC4-1924-47E8-86E0-A1CE7FA2F6E5}" type="presParOf" srcId="{8845A771-2A59-4684-90AC-1AA94F973A0B}" destId="{1800A2A5-EBB5-4AA7-9C58-643C04ACF6E6}" srcOrd="1" destOrd="0" presId="urn:microsoft.com/office/officeart/2008/layout/LinedList"/>
    <dgm:cxn modelId="{CAC36BF2-B331-4487-80CB-12F22169C185}" type="presParOf" srcId="{8845A771-2A59-4684-90AC-1AA94F973A0B}" destId="{599841CE-25EA-43F6-B6DE-3AFF58C93BF3}" srcOrd="2" destOrd="0" presId="urn:microsoft.com/office/officeart/2008/layout/LinedList"/>
    <dgm:cxn modelId="{325A9381-D323-49DD-BF77-2241A0580D02}" type="presParOf" srcId="{AF6B5D45-C941-4836-A38A-8F1B49F10314}" destId="{8085959C-3C36-4082-9AAF-6A6CCC255A85}" srcOrd="2" destOrd="0" presId="urn:microsoft.com/office/officeart/2008/layout/LinedList"/>
    <dgm:cxn modelId="{27035F81-84C1-444D-B600-81CFBCCB4C91}" type="presParOf" srcId="{AF6B5D45-C941-4836-A38A-8F1B49F10314}" destId="{92587F34-8C14-411E-8F87-3EC1B0578184}" srcOrd="3" destOrd="0" presId="urn:microsoft.com/office/officeart/2008/layout/LinedList"/>
    <dgm:cxn modelId="{B1EB62C7-2C9A-4B2B-83D6-EC8B500A54E3}" type="presParOf" srcId="{9E261C0E-1B33-4BC2-A203-A9F40314C5B2}" destId="{E419872D-6D9E-4272-945E-82BFF087B2DD}" srcOrd="2" destOrd="0" presId="urn:microsoft.com/office/officeart/2008/layout/LinedList"/>
    <dgm:cxn modelId="{4FC6AD17-3EA7-43C1-B30D-FF70C21053AD}" type="presParOf" srcId="{9E261C0E-1B33-4BC2-A203-A9F40314C5B2}" destId="{E669AAF6-C2B7-49C6-8572-FA77787A213F}" srcOrd="3" destOrd="0" presId="urn:microsoft.com/office/officeart/2008/layout/LinedList"/>
    <dgm:cxn modelId="{CF1D1813-6005-455B-8A38-5AAD9BAF781B}" type="presParOf" srcId="{E669AAF6-C2B7-49C6-8572-FA77787A213F}" destId="{459EFADB-898B-4EC2-96F3-1FF67CA92ED4}" srcOrd="0" destOrd="0" presId="urn:microsoft.com/office/officeart/2008/layout/LinedList"/>
    <dgm:cxn modelId="{7339341A-55C4-491D-8AEE-B81827326291}" type="presParOf" srcId="{E669AAF6-C2B7-49C6-8572-FA77787A213F}" destId="{60C5EB79-A28D-474C-BAB2-64FD23F36E9B}" srcOrd="1" destOrd="0" presId="urn:microsoft.com/office/officeart/2008/layout/LinedList"/>
    <dgm:cxn modelId="{1B423F1E-7E4C-478D-91F2-9ECDF9C363A1}" type="presParOf" srcId="{60C5EB79-A28D-474C-BAB2-64FD23F36E9B}" destId="{1BD3BB6F-936B-4A33-94C3-21A385BBE285}" srcOrd="0" destOrd="0" presId="urn:microsoft.com/office/officeart/2008/layout/LinedList"/>
    <dgm:cxn modelId="{77682B52-4F50-468C-AE77-591B90146F1B}" type="presParOf" srcId="{60C5EB79-A28D-474C-BAB2-64FD23F36E9B}" destId="{9FE88DEF-611B-417B-91C2-BE9267019B4B}" srcOrd="1" destOrd="0" presId="urn:microsoft.com/office/officeart/2008/layout/LinedList"/>
    <dgm:cxn modelId="{6217C4E2-5E7F-4183-8F34-D0EC0BB13E35}" type="presParOf" srcId="{9FE88DEF-611B-417B-91C2-BE9267019B4B}" destId="{CFC3EB07-6E23-4486-BADC-14108EE672FF}" srcOrd="0" destOrd="0" presId="urn:microsoft.com/office/officeart/2008/layout/LinedList"/>
    <dgm:cxn modelId="{3C552363-AC9E-4B0D-9491-BFFAFE56A696}" type="presParOf" srcId="{9FE88DEF-611B-417B-91C2-BE9267019B4B}" destId="{F5783AAA-FA60-4B78-B497-71DE1F8B90E5}" srcOrd="1" destOrd="0" presId="urn:microsoft.com/office/officeart/2008/layout/LinedList"/>
    <dgm:cxn modelId="{DE0B16CB-2EBD-4BF1-9CF9-EA44D596CDFD}" type="presParOf" srcId="{9FE88DEF-611B-417B-91C2-BE9267019B4B}" destId="{391BA456-39FC-4E92-8AAB-630264A39CA6}" srcOrd="2" destOrd="0" presId="urn:microsoft.com/office/officeart/2008/layout/LinedList"/>
    <dgm:cxn modelId="{5AC93387-281D-4B2E-A5DE-44192E95D3A4}" type="presParOf" srcId="{60C5EB79-A28D-474C-BAB2-64FD23F36E9B}" destId="{09F26CD0-E13A-4530-8198-A93128766FB0}" srcOrd="2" destOrd="0" presId="urn:microsoft.com/office/officeart/2008/layout/LinedList"/>
    <dgm:cxn modelId="{4C89E316-86C9-421A-9066-B325CF24917B}" type="presParOf" srcId="{60C5EB79-A28D-474C-BAB2-64FD23F36E9B}" destId="{3B4B23C4-2783-498A-9FA1-BDAD11C958A5}" srcOrd="3" destOrd="0" presId="urn:microsoft.com/office/officeart/2008/layout/LinedList"/>
    <dgm:cxn modelId="{F56B5AD3-442A-4BE7-B1E9-BC0C5DC81291}" type="presParOf" srcId="{9E261C0E-1B33-4BC2-A203-A9F40314C5B2}" destId="{99A21B25-6E56-40F0-976E-BC8B1125B165}" srcOrd="4" destOrd="0" presId="urn:microsoft.com/office/officeart/2008/layout/LinedList"/>
    <dgm:cxn modelId="{697A9468-7FAD-4681-A519-54DD14803278}" type="presParOf" srcId="{9E261C0E-1B33-4BC2-A203-A9F40314C5B2}" destId="{700B28E0-02AC-44C1-BE5E-FDBACA471403}" srcOrd="5" destOrd="0" presId="urn:microsoft.com/office/officeart/2008/layout/LinedList"/>
    <dgm:cxn modelId="{833F3FCA-C2AF-4F35-8B0F-D5691624C46A}" type="presParOf" srcId="{700B28E0-02AC-44C1-BE5E-FDBACA471403}" destId="{4FB5D4F9-7648-424E-A0CC-8BAF04CFE47D}" srcOrd="0" destOrd="0" presId="urn:microsoft.com/office/officeart/2008/layout/LinedList"/>
    <dgm:cxn modelId="{1FC5317B-4852-46E8-A3A3-1FA71BE6F220}" type="presParOf" srcId="{700B28E0-02AC-44C1-BE5E-FDBACA471403}" destId="{D407A4A8-439F-4F3C-AE9D-A11411ED7789}" srcOrd="1" destOrd="0" presId="urn:microsoft.com/office/officeart/2008/layout/LinedList"/>
    <dgm:cxn modelId="{BAC57543-6C4C-400F-8759-5C1D8DEC5B6F}" type="presParOf" srcId="{D407A4A8-439F-4F3C-AE9D-A11411ED7789}" destId="{939A8270-50E9-45D4-B4AB-82F9245AD25B}" srcOrd="0" destOrd="0" presId="urn:microsoft.com/office/officeart/2008/layout/LinedList"/>
    <dgm:cxn modelId="{FE6EF14E-709A-4DA4-AD09-620B28221520}" type="presParOf" srcId="{D407A4A8-439F-4F3C-AE9D-A11411ED7789}" destId="{F0ADE5D5-A3DE-440A-A6E6-644BE6E302A4}" srcOrd="1" destOrd="0" presId="urn:microsoft.com/office/officeart/2008/layout/LinedList"/>
    <dgm:cxn modelId="{51DA7519-38C5-411F-8CFD-B89EE6A1C6F9}" type="presParOf" srcId="{F0ADE5D5-A3DE-440A-A6E6-644BE6E302A4}" destId="{BCD00CC4-E882-4C08-A940-EEEBD1D0C3BD}" srcOrd="0" destOrd="0" presId="urn:microsoft.com/office/officeart/2008/layout/LinedList"/>
    <dgm:cxn modelId="{2299D3F8-EEAA-447C-BFF4-B27BB6D79773}" type="presParOf" srcId="{F0ADE5D5-A3DE-440A-A6E6-644BE6E302A4}" destId="{EA4E530A-8C4C-4A46-8CCE-876DE7BDE0D0}" srcOrd="1" destOrd="0" presId="urn:microsoft.com/office/officeart/2008/layout/LinedList"/>
    <dgm:cxn modelId="{F86A03B1-E023-47D8-B151-059B18CDE171}" type="presParOf" srcId="{F0ADE5D5-A3DE-440A-A6E6-644BE6E302A4}" destId="{880FB330-FD0D-4E1D-9A91-0CE72B047D20}" srcOrd="2" destOrd="0" presId="urn:microsoft.com/office/officeart/2008/layout/LinedList"/>
    <dgm:cxn modelId="{021DA902-6F59-44A0-9720-BB5865B7F920}" type="presParOf" srcId="{D407A4A8-439F-4F3C-AE9D-A11411ED7789}" destId="{DDF9D0FC-600A-4353-B771-7709D497C723}" srcOrd="2" destOrd="0" presId="urn:microsoft.com/office/officeart/2008/layout/LinedList"/>
    <dgm:cxn modelId="{75E88FB1-4678-4245-8BD9-6C0CB1C40B1F}" type="presParOf" srcId="{D407A4A8-439F-4F3C-AE9D-A11411ED7789}" destId="{F00B06C6-E2D2-4552-AB6B-5F355205E292}" srcOrd="3" destOrd="0" presId="urn:microsoft.com/office/officeart/2008/layout/LinedList"/>
    <dgm:cxn modelId="{F25959C2-0F53-4846-9F27-3438FE42D3FD}" type="presParOf" srcId="{D407A4A8-439F-4F3C-AE9D-A11411ED7789}" destId="{F32B631C-6E8B-412D-ADDB-A4110F251822}" srcOrd="4" destOrd="0" presId="urn:microsoft.com/office/officeart/2008/layout/LinedList"/>
    <dgm:cxn modelId="{B0221111-4671-49A3-B60C-EC2BC844444B}" type="presParOf" srcId="{F32B631C-6E8B-412D-ADDB-A4110F251822}" destId="{E7A64A35-8580-4669-997D-9B9187F0AE31}" srcOrd="0" destOrd="0" presId="urn:microsoft.com/office/officeart/2008/layout/LinedList"/>
    <dgm:cxn modelId="{2F6E2692-1ED2-4ACB-9AC8-BB942F818821}" type="presParOf" srcId="{F32B631C-6E8B-412D-ADDB-A4110F251822}" destId="{6D058E6A-CAE9-46C8-A74C-8BF5542DFAA7}" srcOrd="1" destOrd="0" presId="urn:microsoft.com/office/officeart/2008/layout/LinedList"/>
    <dgm:cxn modelId="{F0EE5A5F-40EC-41C3-99CA-DD2D9608EE5D}" type="presParOf" srcId="{F32B631C-6E8B-412D-ADDB-A4110F251822}" destId="{889C6D66-948C-42CC-AA22-64E9AF0C8AAF}" srcOrd="2" destOrd="0" presId="urn:microsoft.com/office/officeart/2008/layout/LinedList"/>
    <dgm:cxn modelId="{E9D34C87-797F-4BC9-87A8-4DE6CA94F06D}" type="presParOf" srcId="{D407A4A8-439F-4F3C-AE9D-A11411ED7789}" destId="{D61445CB-624A-4397-8924-589F07667DC0}" srcOrd="5" destOrd="0" presId="urn:microsoft.com/office/officeart/2008/layout/LinedList"/>
    <dgm:cxn modelId="{4BDC888D-0DA2-464F-97C8-5CF985A9F200}" type="presParOf" srcId="{D407A4A8-439F-4F3C-AE9D-A11411ED7789}" destId="{964D23C7-9A56-4209-8032-11EA734C1F5C}" srcOrd="6" destOrd="0" presId="urn:microsoft.com/office/officeart/2008/layout/LinedList"/>
    <dgm:cxn modelId="{D6DF7412-FDD7-460B-BD5C-589EC4069B03}" type="presParOf" srcId="{D407A4A8-439F-4F3C-AE9D-A11411ED7789}" destId="{0552D140-E466-49CB-B138-64C50F73DE7C}" srcOrd="7" destOrd="0" presId="urn:microsoft.com/office/officeart/2008/layout/LinedList"/>
    <dgm:cxn modelId="{616ECF80-33E5-4CB9-BA78-F127719B11D5}" type="presParOf" srcId="{0552D140-E466-49CB-B138-64C50F73DE7C}" destId="{8B9FBFFD-0550-4C91-998F-585791B1F083}" srcOrd="0" destOrd="0" presId="urn:microsoft.com/office/officeart/2008/layout/LinedList"/>
    <dgm:cxn modelId="{691D4448-D25C-425F-AAC5-FC8362DC7091}" type="presParOf" srcId="{0552D140-E466-49CB-B138-64C50F73DE7C}" destId="{353EC68B-0983-49A3-A112-7592EE18F2FC}" srcOrd="1" destOrd="0" presId="urn:microsoft.com/office/officeart/2008/layout/LinedList"/>
    <dgm:cxn modelId="{E8DDD40A-2F26-49C5-80C1-135E84009B8A}" type="presParOf" srcId="{0552D140-E466-49CB-B138-64C50F73DE7C}" destId="{6CA67D2E-03AA-4A7E-BF9C-C0D702B4F510}" srcOrd="2" destOrd="0" presId="urn:microsoft.com/office/officeart/2008/layout/LinedList"/>
    <dgm:cxn modelId="{791F9C86-8463-4E18-846F-0F0B168854F1}" type="presParOf" srcId="{D407A4A8-439F-4F3C-AE9D-A11411ED7789}" destId="{EBA0F1B1-2756-4765-A40F-9BB58E99EFAE}" srcOrd="8" destOrd="0" presId="urn:microsoft.com/office/officeart/2008/layout/LinedList"/>
    <dgm:cxn modelId="{727F1B84-4B6F-44E2-8FF3-D637EF6EDA3B}" type="presParOf" srcId="{D407A4A8-439F-4F3C-AE9D-A11411ED7789}" destId="{13C253E8-EB81-4F23-B78E-C022E54AECDC}" srcOrd="9" destOrd="0" presId="urn:microsoft.com/office/officeart/2008/layout/LinedList"/>
    <dgm:cxn modelId="{087D647D-9819-4C90-8BCB-7B1414BE20D3}" type="presParOf" srcId="{9E261C0E-1B33-4BC2-A203-A9F40314C5B2}" destId="{7CC609C1-1512-4FCB-9C8B-B7FD0EFB112F}" srcOrd="6" destOrd="0" presId="urn:microsoft.com/office/officeart/2008/layout/LinedList"/>
    <dgm:cxn modelId="{9E22423F-15CE-4C7C-AFE0-10FBE1FECBCA}" type="presParOf" srcId="{9E261C0E-1B33-4BC2-A203-A9F40314C5B2}" destId="{C2814427-B60B-456E-9925-E6359A158BFA}" srcOrd="7" destOrd="0" presId="urn:microsoft.com/office/officeart/2008/layout/LinedList"/>
    <dgm:cxn modelId="{F90CB4E9-6C55-4C17-9B8C-770DE60B2990}" type="presParOf" srcId="{C2814427-B60B-456E-9925-E6359A158BFA}" destId="{69ACE90A-63F8-4D0D-A61A-72AF2E975F67}" srcOrd="0" destOrd="0" presId="urn:microsoft.com/office/officeart/2008/layout/LinedList"/>
    <dgm:cxn modelId="{C016AD9D-373E-4757-9391-B268B82E6B33}" type="presParOf" srcId="{C2814427-B60B-456E-9925-E6359A158BFA}" destId="{95553189-53A3-4C7B-BF93-71A897EAD82E}" srcOrd="1" destOrd="0" presId="urn:microsoft.com/office/officeart/2008/layout/LinedList"/>
    <dgm:cxn modelId="{77B8B55B-E734-4069-9C24-C6A03B53F852}" type="presParOf" srcId="{95553189-53A3-4C7B-BF93-71A897EAD82E}" destId="{03CE6ABC-91CB-49AC-A109-FC0829E9530D}" srcOrd="0" destOrd="0" presId="urn:microsoft.com/office/officeart/2008/layout/LinedList"/>
    <dgm:cxn modelId="{0F706E5C-565C-4916-8B23-ECCB91EB0371}" type="presParOf" srcId="{95553189-53A3-4C7B-BF93-71A897EAD82E}" destId="{B6B069A1-E498-4DAA-B9B5-82FC1B2D4BAB}" srcOrd="1" destOrd="0" presId="urn:microsoft.com/office/officeart/2008/layout/LinedList"/>
    <dgm:cxn modelId="{31AFDFD0-B8D8-497A-B81D-F438ACA708E3}" type="presParOf" srcId="{B6B069A1-E498-4DAA-B9B5-82FC1B2D4BAB}" destId="{14B427EF-12E6-4405-A9FB-66640975B519}" srcOrd="0" destOrd="0" presId="urn:microsoft.com/office/officeart/2008/layout/LinedList"/>
    <dgm:cxn modelId="{4E9F3CE1-52BA-4F0C-9AC2-D3E84268D5DB}" type="presParOf" srcId="{B6B069A1-E498-4DAA-B9B5-82FC1B2D4BAB}" destId="{EC147F0F-289D-4E35-A673-71EE63C497CA}" srcOrd="1" destOrd="0" presId="urn:microsoft.com/office/officeart/2008/layout/LinedList"/>
    <dgm:cxn modelId="{8DE4D87E-EC3F-413E-8F71-6912BBD31435}" type="presParOf" srcId="{B6B069A1-E498-4DAA-B9B5-82FC1B2D4BAB}" destId="{B6F04BA3-8B9B-4234-8785-9114F94FC5FF}" srcOrd="2" destOrd="0" presId="urn:microsoft.com/office/officeart/2008/layout/LinedList"/>
    <dgm:cxn modelId="{40256648-F9B0-4288-99CA-3D417A3F96AA}" type="presParOf" srcId="{95553189-53A3-4C7B-BF93-71A897EAD82E}" destId="{58E8CE58-9AEF-4FA7-972E-08B14EFD7214}" srcOrd="2" destOrd="0" presId="urn:microsoft.com/office/officeart/2008/layout/LinedList"/>
    <dgm:cxn modelId="{418B4B31-6878-4DBD-AC42-BCBF70D47DB5}" type="presParOf" srcId="{95553189-53A3-4C7B-BF93-71A897EAD82E}" destId="{DBBB4F5C-37FD-49EF-A886-078DE6E55FF0}" srcOrd="3"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76E374-5365-4237-9FB9-88B9EFBE20CC}">
      <dsp:nvSpPr>
        <dsp:cNvPr id="0" name=""/>
        <dsp:cNvSpPr/>
      </dsp:nvSpPr>
      <dsp:spPr>
        <a:xfrm>
          <a:off x="0" y="678"/>
          <a:ext cx="13642259" cy="0"/>
        </a:xfrm>
        <a:prstGeom prst="lin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D315E8-98F7-4788-A5E4-57B4BCA81F64}">
      <dsp:nvSpPr>
        <dsp:cNvPr id="0" name=""/>
        <dsp:cNvSpPr/>
      </dsp:nvSpPr>
      <dsp:spPr>
        <a:xfrm>
          <a:off x="0" y="678"/>
          <a:ext cx="2728451" cy="7941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r>
            <a:rPr lang="es-ES" sz="1100" kern="1200" dirty="0"/>
            <a:t>POLÍTICAS Y COORDINACIÓN ALA/CFT</a:t>
          </a:r>
        </a:p>
      </dsp:txBody>
      <dsp:txXfrm>
        <a:off x="0" y="678"/>
        <a:ext cx="2728451" cy="794112"/>
      </dsp:txXfrm>
    </dsp:sp>
    <dsp:sp modelId="{EBBB85EA-8335-47A1-9A4A-95BABAC16F2C}">
      <dsp:nvSpPr>
        <dsp:cNvPr id="0" name=""/>
        <dsp:cNvSpPr/>
      </dsp:nvSpPr>
      <dsp:spPr>
        <a:xfrm>
          <a:off x="2933085" y="36739"/>
          <a:ext cx="10709173" cy="7212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es-ES" sz="3400" kern="1200" dirty="0"/>
            <a:t>Recomendación 1 y 2</a:t>
          </a:r>
        </a:p>
      </dsp:txBody>
      <dsp:txXfrm>
        <a:off x="2933085" y="36739"/>
        <a:ext cx="10709173" cy="721215"/>
      </dsp:txXfrm>
    </dsp:sp>
    <dsp:sp modelId="{22B3AB4F-24E8-4230-A535-769D8765EC08}">
      <dsp:nvSpPr>
        <dsp:cNvPr id="0" name=""/>
        <dsp:cNvSpPr/>
      </dsp:nvSpPr>
      <dsp:spPr>
        <a:xfrm>
          <a:off x="2728451" y="757954"/>
          <a:ext cx="10913807" cy="0"/>
        </a:xfrm>
        <a:prstGeom prst="line">
          <a:avLst/>
        </a:prstGeom>
        <a:solidFill>
          <a:schemeClr val="accent1">
            <a:hueOff val="0"/>
            <a:satOff val="0"/>
            <a:lumOff val="0"/>
            <a:alphaOff val="0"/>
          </a:schemeClr>
        </a:solidFill>
        <a:ln w="12700" cap="flat" cmpd="sng" algn="in">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C0504C9-D0DD-47D3-AEA2-0835045A9624}">
      <dsp:nvSpPr>
        <dsp:cNvPr id="0" name=""/>
        <dsp:cNvSpPr/>
      </dsp:nvSpPr>
      <dsp:spPr>
        <a:xfrm>
          <a:off x="0" y="794790"/>
          <a:ext cx="13642259" cy="0"/>
        </a:xfrm>
        <a:prstGeom prst="lin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BFA225D-FA86-4BEA-9124-9DE4F7BD0EB1}">
      <dsp:nvSpPr>
        <dsp:cNvPr id="0" name=""/>
        <dsp:cNvSpPr/>
      </dsp:nvSpPr>
      <dsp:spPr>
        <a:xfrm>
          <a:off x="0" y="794790"/>
          <a:ext cx="2728451" cy="7941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r>
            <a:rPr lang="es-419" sz="1100" kern="1200" dirty="0"/>
            <a:t>LAVADO DE ACTIVOS Y DECOMISO</a:t>
          </a:r>
          <a:endParaRPr lang="es-ES" sz="1100" kern="1200" dirty="0"/>
        </a:p>
      </dsp:txBody>
      <dsp:txXfrm>
        <a:off x="0" y="794790"/>
        <a:ext cx="2728451" cy="794112"/>
      </dsp:txXfrm>
    </dsp:sp>
    <dsp:sp modelId="{6CBB0433-11CD-4AC0-9CE6-E2BE9B5E6D69}">
      <dsp:nvSpPr>
        <dsp:cNvPr id="0" name=""/>
        <dsp:cNvSpPr/>
      </dsp:nvSpPr>
      <dsp:spPr>
        <a:xfrm>
          <a:off x="2933085" y="830851"/>
          <a:ext cx="10709173" cy="7212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es-ES" sz="3400" kern="1200" dirty="0"/>
            <a:t>Recomendación 3 y 4</a:t>
          </a:r>
        </a:p>
      </dsp:txBody>
      <dsp:txXfrm>
        <a:off x="2933085" y="830851"/>
        <a:ext cx="10709173" cy="721215"/>
      </dsp:txXfrm>
    </dsp:sp>
    <dsp:sp modelId="{08E0FEA8-3A5A-4803-B55D-602AE32F958D}">
      <dsp:nvSpPr>
        <dsp:cNvPr id="0" name=""/>
        <dsp:cNvSpPr/>
      </dsp:nvSpPr>
      <dsp:spPr>
        <a:xfrm>
          <a:off x="2728451" y="1552066"/>
          <a:ext cx="10913807" cy="0"/>
        </a:xfrm>
        <a:prstGeom prst="line">
          <a:avLst/>
        </a:prstGeom>
        <a:solidFill>
          <a:schemeClr val="accent1">
            <a:hueOff val="0"/>
            <a:satOff val="0"/>
            <a:lumOff val="0"/>
            <a:alphaOff val="0"/>
          </a:schemeClr>
        </a:solidFill>
        <a:ln w="12700" cap="flat" cmpd="sng" algn="in">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F92FEC-36EF-4136-9A73-0D86E0B529E9}">
      <dsp:nvSpPr>
        <dsp:cNvPr id="0" name=""/>
        <dsp:cNvSpPr/>
      </dsp:nvSpPr>
      <dsp:spPr>
        <a:xfrm>
          <a:off x="0" y="1588902"/>
          <a:ext cx="13642259" cy="0"/>
        </a:xfrm>
        <a:prstGeom prst="lin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321401-5219-44FF-BE0F-36B2E7734906}">
      <dsp:nvSpPr>
        <dsp:cNvPr id="0" name=""/>
        <dsp:cNvSpPr/>
      </dsp:nvSpPr>
      <dsp:spPr>
        <a:xfrm>
          <a:off x="0" y="1588902"/>
          <a:ext cx="2728451" cy="7941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r>
            <a:rPr lang="es-ES" sz="1100" kern="1200" dirty="0"/>
            <a:t>FINANCIAMIENTO DEL TERRORISMO Y DE LA PROLIFERACIÓN</a:t>
          </a:r>
        </a:p>
      </dsp:txBody>
      <dsp:txXfrm>
        <a:off x="0" y="1588902"/>
        <a:ext cx="2728451" cy="794112"/>
      </dsp:txXfrm>
    </dsp:sp>
    <dsp:sp modelId="{DB84EDD4-C8AE-469E-8F0B-CAD15283FD33}">
      <dsp:nvSpPr>
        <dsp:cNvPr id="0" name=""/>
        <dsp:cNvSpPr/>
      </dsp:nvSpPr>
      <dsp:spPr>
        <a:xfrm>
          <a:off x="2933085" y="1624963"/>
          <a:ext cx="10709173" cy="7212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es-ES" sz="3400" kern="1200" dirty="0"/>
            <a:t>Recomendación 5, 6, 7 y 8 </a:t>
          </a:r>
        </a:p>
      </dsp:txBody>
      <dsp:txXfrm>
        <a:off x="2933085" y="1624963"/>
        <a:ext cx="10709173" cy="721215"/>
      </dsp:txXfrm>
    </dsp:sp>
    <dsp:sp modelId="{70557FF8-EF99-4620-B42C-9995F76AEE11}">
      <dsp:nvSpPr>
        <dsp:cNvPr id="0" name=""/>
        <dsp:cNvSpPr/>
      </dsp:nvSpPr>
      <dsp:spPr>
        <a:xfrm>
          <a:off x="2728451" y="2346178"/>
          <a:ext cx="10913807" cy="0"/>
        </a:xfrm>
        <a:prstGeom prst="line">
          <a:avLst/>
        </a:prstGeom>
        <a:solidFill>
          <a:schemeClr val="accent1">
            <a:hueOff val="0"/>
            <a:satOff val="0"/>
            <a:lumOff val="0"/>
            <a:alphaOff val="0"/>
          </a:schemeClr>
        </a:solidFill>
        <a:ln w="12700" cap="flat" cmpd="sng" algn="in">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93910AE-DDD6-4430-957E-FA3B4D7E0B3B}">
      <dsp:nvSpPr>
        <dsp:cNvPr id="0" name=""/>
        <dsp:cNvSpPr/>
      </dsp:nvSpPr>
      <dsp:spPr>
        <a:xfrm>
          <a:off x="0" y="2383014"/>
          <a:ext cx="13642259" cy="0"/>
        </a:xfrm>
        <a:prstGeom prst="lin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AFFE1C-8B70-484F-9DD9-B7880227108E}">
      <dsp:nvSpPr>
        <dsp:cNvPr id="0" name=""/>
        <dsp:cNvSpPr/>
      </dsp:nvSpPr>
      <dsp:spPr>
        <a:xfrm>
          <a:off x="0" y="2383014"/>
          <a:ext cx="2728451" cy="7941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r>
            <a:rPr lang="es-ES" sz="1100" kern="1200" dirty="0"/>
            <a:t>MEDIDAS PREVENTIVAS</a:t>
          </a:r>
        </a:p>
      </dsp:txBody>
      <dsp:txXfrm>
        <a:off x="0" y="2383014"/>
        <a:ext cx="2728451" cy="794112"/>
      </dsp:txXfrm>
    </dsp:sp>
    <dsp:sp modelId="{00ABEEB1-9711-4BA5-97B3-2A9F17009504}">
      <dsp:nvSpPr>
        <dsp:cNvPr id="0" name=""/>
        <dsp:cNvSpPr/>
      </dsp:nvSpPr>
      <dsp:spPr>
        <a:xfrm>
          <a:off x="2933085" y="2419075"/>
          <a:ext cx="10709173" cy="7212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es-ES" sz="3400" kern="1200" dirty="0"/>
            <a:t>Recomendación 9 a la 23  </a:t>
          </a:r>
        </a:p>
      </dsp:txBody>
      <dsp:txXfrm>
        <a:off x="2933085" y="2419075"/>
        <a:ext cx="10709173" cy="721215"/>
      </dsp:txXfrm>
    </dsp:sp>
    <dsp:sp modelId="{66296114-B69E-47D9-98E6-711BB807EEEA}">
      <dsp:nvSpPr>
        <dsp:cNvPr id="0" name=""/>
        <dsp:cNvSpPr/>
      </dsp:nvSpPr>
      <dsp:spPr>
        <a:xfrm>
          <a:off x="2728451" y="3140290"/>
          <a:ext cx="10913807" cy="0"/>
        </a:xfrm>
        <a:prstGeom prst="line">
          <a:avLst/>
        </a:prstGeom>
        <a:solidFill>
          <a:schemeClr val="accent1">
            <a:hueOff val="0"/>
            <a:satOff val="0"/>
            <a:lumOff val="0"/>
            <a:alphaOff val="0"/>
          </a:schemeClr>
        </a:solidFill>
        <a:ln w="12700" cap="flat" cmpd="sng" algn="in">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F452205-7959-4119-B34D-365D48151FA7}">
      <dsp:nvSpPr>
        <dsp:cNvPr id="0" name=""/>
        <dsp:cNvSpPr/>
      </dsp:nvSpPr>
      <dsp:spPr>
        <a:xfrm>
          <a:off x="0" y="3177127"/>
          <a:ext cx="13642259" cy="0"/>
        </a:xfrm>
        <a:prstGeom prst="lin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AEA6EA-22B8-4AA4-A20E-F41AE30CA9AF}">
      <dsp:nvSpPr>
        <dsp:cNvPr id="0" name=""/>
        <dsp:cNvSpPr/>
      </dsp:nvSpPr>
      <dsp:spPr>
        <a:xfrm>
          <a:off x="0" y="3177127"/>
          <a:ext cx="2728451" cy="7941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r>
            <a:rPr lang="es-ES" sz="1100" kern="1200" dirty="0"/>
            <a:t>TRANSPARENCIA Y BENEFICIARIO FINAL </a:t>
          </a:r>
          <a:r>
            <a:rPr lang="es-419" sz="1100" kern="1200" dirty="0"/>
            <a:t>DE LAS PERSONAS JURÍDICAS Y OTRAS</a:t>
          </a:r>
          <a:endParaRPr lang="es-ES" sz="1100" kern="1200" dirty="0"/>
        </a:p>
      </dsp:txBody>
      <dsp:txXfrm>
        <a:off x="0" y="3177127"/>
        <a:ext cx="2728451" cy="794112"/>
      </dsp:txXfrm>
    </dsp:sp>
    <dsp:sp modelId="{D9F99F6E-4BF8-469F-A2FE-F9F2E91D6CA3}">
      <dsp:nvSpPr>
        <dsp:cNvPr id="0" name=""/>
        <dsp:cNvSpPr/>
      </dsp:nvSpPr>
      <dsp:spPr>
        <a:xfrm>
          <a:off x="2933085" y="3213187"/>
          <a:ext cx="10709173" cy="7212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es-ES" sz="3400" kern="1200" dirty="0"/>
            <a:t>Recomendación 24 y 25 </a:t>
          </a:r>
        </a:p>
      </dsp:txBody>
      <dsp:txXfrm>
        <a:off x="2933085" y="3213187"/>
        <a:ext cx="10709173" cy="721215"/>
      </dsp:txXfrm>
    </dsp:sp>
    <dsp:sp modelId="{0DF2C0CA-6723-46EE-A4C6-89260679F5A5}">
      <dsp:nvSpPr>
        <dsp:cNvPr id="0" name=""/>
        <dsp:cNvSpPr/>
      </dsp:nvSpPr>
      <dsp:spPr>
        <a:xfrm>
          <a:off x="2728451" y="3934402"/>
          <a:ext cx="10913807" cy="0"/>
        </a:xfrm>
        <a:prstGeom prst="line">
          <a:avLst/>
        </a:prstGeom>
        <a:solidFill>
          <a:schemeClr val="accent1">
            <a:hueOff val="0"/>
            <a:satOff val="0"/>
            <a:lumOff val="0"/>
            <a:alphaOff val="0"/>
          </a:schemeClr>
        </a:solidFill>
        <a:ln w="12700" cap="flat" cmpd="sng" algn="in">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036FE7C-F01B-44A3-A8BF-BCE1954484B3}">
      <dsp:nvSpPr>
        <dsp:cNvPr id="0" name=""/>
        <dsp:cNvSpPr/>
      </dsp:nvSpPr>
      <dsp:spPr>
        <a:xfrm>
          <a:off x="0" y="3971239"/>
          <a:ext cx="13642259" cy="0"/>
        </a:xfrm>
        <a:prstGeom prst="lin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AC398E-7B1A-4A48-99F4-603E38C69041}">
      <dsp:nvSpPr>
        <dsp:cNvPr id="0" name=""/>
        <dsp:cNvSpPr/>
      </dsp:nvSpPr>
      <dsp:spPr>
        <a:xfrm>
          <a:off x="0" y="3971239"/>
          <a:ext cx="2728451" cy="7941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r>
            <a:rPr lang="es-ES" sz="1100" kern="1200" dirty="0"/>
            <a:t>ESTRUCTURAS JURÍDICAS FACULTADES Y RESPONSABILIDADES</a:t>
          </a:r>
          <a:r>
            <a:rPr lang="es-419" sz="1100" kern="1200" dirty="0"/>
            <a:t>DE LAS AUTORIDADES COMPETENTES Y </a:t>
          </a:r>
          <a:r>
            <a:rPr lang="es-ES" sz="1100" kern="1200" dirty="0"/>
            <a:t>OTRAS MEDIDAS INSTITUCIONALES</a:t>
          </a:r>
        </a:p>
      </dsp:txBody>
      <dsp:txXfrm>
        <a:off x="0" y="3971239"/>
        <a:ext cx="2728451" cy="794112"/>
      </dsp:txXfrm>
    </dsp:sp>
    <dsp:sp modelId="{E5D3390A-62D5-44E6-AA8E-43E82F2F6D53}">
      <dsp:nvSpPr>
        <dsp:cNvPr id="0" name=""/>
        <dsp:cNvSpPr/>
      </dsp:nvSpPr>
      <dsp:spPr>
        <a:xfrm>
          <a:off x="2933085" y="4007299"/>
          <a:ext cx="10709173" cy="7212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es-ES" sz="3400" kern="1200" dirty="0"/>
            <a:t>Recomendación 26 a la 35 </a:t>
          </a:r>
        </a:p>
      </dsp:txBody>
      <dsp:txXfrm>
        <a:off x="2933085" y="4007299"/>
        <a:ext cx="10709173" cy="721215"/>
      </dsp:txXfrm>
    </dsp:sp>
    <dsp:sp modelId="{1AF1F17E-3F13-46E6-BD5D-4C30E44D45E6}">
      <dsp:nvSpPr>
        <dsp:cNvPr id="0" name=""/>
        <dsp:cNvSpPr/>
      </dsp:nvSpPr>
      <dsp:spPr>
        <a:xfrm>
          <a:off x="2728451" y="4728514"/>
          <a:ext cx="10913807" cy="0"/>
        </a:xfrm>
        <a:prstGeom prst="line">
          <a:avLst/>
        </a:prstGeom>
        <a:solidFill>
          <a:schemeClr val="accent1">
            <a:hueOff val="0"/>
            <a:satOff val="0"/>
            <a:lumOff val="0"/>
            <a:alphaOff val="0"/>
          </a:schemeClr>
        </a:solidFill>
        <a:ln w="12700" cap="flat" cmpd="sng" algn="in">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4AD2D21-A708-4C2E-B664-80DB12C7D66E}">
      <dsp:nvSpPr>
        <dsp:cNvPr id="0" name=""/>
        <dsp:cNvSpPr/>
      </dsp:nvSpPr>
      <dsp:spPr>
        <a:xfrm>
          <a:off x="0" y="4765351"/>
          <a:ext cx="13642259" cy="0"/>
        </a:xfrm>
        <a:prstGeom prst="lin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85D3F12-096E-465A-AF29-E85612DA7F98}">
      <dsp:nvSpPr>
        <dsp:cNvPr id="0" name=""/>
        <dsp:cNvSpPr/>
      </dsp:nvSpPr>
      <dsp:spPr>
        <a:xfrm>
          <a:off x="0" y="4765351"/>
          <a:ext cx="2728451" cy="7941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r>
            <a:rPr lang="es-ES" sz="1100" kern="1200" dirty="0"/>
            <a:t>COOPERACIÓN INTERNACIONAL</a:t>
          </a:r>
        </a:p>
      </dsp:txBody>
      <dsp:txXfrm>
        <a:off x="0" y="4765351"/>
        <a:ext cx="2728451" cy="794112"/>
      </dsp:txXfrm>
    </dsp:sp>
    <dsp:sp modelId="{0CDD30FD-0D6A-46E3-B2D1-3BFB3B7D4B72}">
      <dsp:nvSpPr>
        <dsp:cNvPr id="0" name=""/>
        <dsp:cNvSpPr/>
      </dsp:nvSpPr>
      <dsp:spPr>
        <a:xfrm>
          <a:off x="2933085" y="4801411"/>
          <a:ext cx="10709173" cy="7212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es-ES" sz="3400" kern="1200" dirty="0"/>
            <a:t>Recomendación 36 a la 40</a:t>
          </a:r>
        </a:p>
      </dsp:txBody>
      <dsp:txXfrm>
        <a:off x="2933085" y="4801411"/>
        <a:ext cx="10709173" cy="721215"/>
      </dsp:txXfrm>
    </dsp:sp>
    <dsp:sp modelId="{AF8B4B4E-03F7-438F-ACB1-F042A6C5FD63}">
      <dsp:nvSpPr>
        <dsp:cNvPr id="0" name=""/>
        <dsp:cNvSpPr/>
      </dsp:nvSpPr>
      <dsp:spPr>
        <a:xfrm>
          <a:off x="2728451" y="5522627"/>
          <a:ext cx="10913807" cy="0"/>
        </a:xfrm>
        <a:prstGeom prst="line">
          <a:avLst/>
        </a:prstGeom>
        <a:solidFill>
          <a:schemeClr val="accent1">
            <a:hueOff val="0"/>
            <a:satOff val="0"/>
            <a:lumOff val="0"/>
            <a:alphaOff val="0"/>
          </a:schemeClr>
        </a:solidFill>
        <a:ln w="12700" cap="flat" cmpd="sng" algn="in">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9DCC28-4028-419F-9527-9A4DDDC18FD8}">
      <dsp:nvSpPr>
        <dsp:cNvPr id="0" name=""/>
        <dsp:cNvSpPr/>
      </dsp:nvSpPr>
      <dsp:spPr>
        <a:xfrm>
          <a:off x="0" y="0"/>
          <a:ext cx="11046542" cy="0"/>
        </a:xfrm>
        <a:prstGeom prst="lin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849ACD-DBA2-40A0-971C-302A9530D270}">
      <dsp:nvSpPr>
        <dsp:cNvPr id="0" name=""/>
        <dsp:cNvSpPr/>
      </dsp:nvSpPr>
      <dsp:spPr>
        <a:xfrm>
          <a:off x="0" y="0"/>
          <a:ext cx="2209308" cy="14010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s-419" sz="1600" kern="1200" dirty="0"/>
            <a:t>1. Convención De Las Naciones Unidas Contra la Corrupción (UNCAC)</a:t>
          </a:r>
          <a:endParaRPr lang="es-ES" sz="1600" kern="1200" dirty="0"/>
        </a:p>
      </dsp:txBody>
      <dsp:txXfrm>
        <a:off x="0" y="0"/>
        <a:ext cx="2209308" cy="1401096"/>
      </dsp:txXfrm>
    </dsp:sp>
    <dsp:sp modelId="{1800A2A5-EBB5-4AA7-9C58-643C04ACF6E6}">
      <dsp:nvSpPr>
        <dsp:cNvPr id="0" name=""/>
        <dsp:cNvSpPr/>
      </dsp:nvSpPr>
      <dsp:spPr>
        <a:xfrm>
          <a:off x="2375006" y="63624"/>
          <a:ext cx="8671535" cy="1272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s-419" sz="1500" kern="1200" dirty="0"/>
            <a:t>Esta Convención es el primer instrumento global jurídicamente vinculante que combate la corrupción privada y pública, tanto nacional como internacional. Incluye fuertes medidas en materia prevención, penalización, cooperación internacional y repatriación de activos.</a:t>
          </a:r>
          <a:endParaRPr lang="es-ES" sz="1500" kern="1200" dirty="0"/>
        </a:p>
      </dsp:txBody>
      <dsp:txXfrm>
        <a:off x="2375006" y="63624"/>
        <a:ext cx="8671535" cy="1272480"/>
      </dsp:txXfrm>
    </dsp:sp>
    <dsp:sp modelId="{8085959C-3C36-4082-9AAF-6A6CCC255A85}">
      <dsp:nvSpPr>
        <dsp:cNvPr id="0" name=""/>
        <dsp:cNvSpPr/>
      </dsp:nvSpPr>
      <dsp:spPr>
        <a:xfrm>
          <a:off x="2209308" y="1336104"/>
          <a:ext cx="8837233" cy="0"/>
        </a:xfrm>
        <a:prstGeom prst="line">
          <a:avLst/>
        </a:prstGeom>
        <a:solidFill>
          <a:schemeClr val="accent1">
            <a:hueOff val="0"/>
            <a:satOff val="0"/>
            <a:lumOff val="0"/>
            <a:alphaOff val="0"/>
          </a:schemeClr>
        </a:solidFill>
        <a:ln w="12700" cap="flat" cmpd="sng" algn="in">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419872D-6D9E-4272-945E-82BFF087B2DD}">
      <dsp:nvSpPr>
        <dsp:cNvPr id="0" name=""/>
        <dsp:cNvSpPr/>
      </dsp:nvSpPr>
      <dsp:spPr>
        <a:xfrm>
          <a:off x="0" y="1401096"/>
          <a:ext cx="11046542" cy="0"/>
        </a:xfrm>
        <a:prstGeom prst="lin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59EFADB-898B-4EC2-96F3-1FF67CA92ED4}">
      <dsp:nvSpPr>
        <dsp:cNvPr id="0" name=""/>
        <dsp:cNvSpPr/>
      </dsp:nvSpPr>
      <dsp:spPr>
        <a:xfrm>
          <a:off x="0" y="1401096"/>
          <a:ext cx="2209308" cy="14010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s-419" sz="1600" kern="1200" dirty="0"/>
            <a:t>2. Convención de las Naciones Unidas contra la Delincuencia Organizada Transnacional (UNTOC)</a:t>
          </a:r>
          <a:endParaRPr lang="es-ES" sz="1600" kern="1200" dirty="0"/>
        </a:p>
      </dsp:txBody>
      <dsp:txXfrm>
        <a:off x="0" y="1401096"/>
        <a:ext cx="2209308" cy="1401096"/>
      </dsp:txXfrm>
    </dsp:sp>
    <dsp:sp modelId="{F5783AAA-FA60-4B78-B497-71DE1F8B90E5}">
      <dsp:nvSpPr>
        <dsp:cNvPr id="0" name=""/>
        <dsp:cNvSpPr/>
      </dsp:nvSpPr>
      <dsp:spPr>
        <a:xfrm>
          <a:off x="2375006" y="1464720"/>
          <a:ext cx="8671535" cy="1272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s-419" sz="1500" kern="1200" dirty="0"/>
            <a:t>Esta Convención es el primer instrumento global e integral para la lucha contra la delincuencia organizada transnacional. Incluye medidas como la penalización de la participación en grupos delictivos organizados, combate del lavado de dinero, protección y asistencia de víctimas y testigos, técnicas especiales de investigación, asistencia judicial recíproca, extradición y cooperación internacional.</a:t>
          </a:r>
          <a:endParaRPr lang="es-ES" sz="1500" kern="1200" dirty="0"/>
        </a:p>
      </dsp:txBody>
      <dsp:txXfrm>
        <a:off x="2375006" y="1464720"/>
        <a:ext cx="8671535" cy="1272480"/>
      </dsp:txXfrm>
    </dsp:sp>
    <dsp:sp modelId="{09F26CD0-E13A-4530-8198-A93128766FB0}">
      <dsp:nvSpPr>
        <dsp:cNvPr id="0" name=""/>
        <dsp:cNvSpPr/>
      </dsp:nvSpPr>
      <dsp:spPr>
        <a:xfrm>
          <a:off x="2209308" y="2737201"/>
          <a:ext cx="8837233" cy="0"/>
        </a:xfrm>
        <a:prstGeom prst="line">
          <a:avLst/>
        </a:prstGeom>
        <a:solidFill>
          <a:schemeClr val="accent1">
            <a:hueOff val="0"/>
            <a:satOff val="0"/>
            <a:lumOff val="0"/>
            <a:alphaOff val="0"/>
          </a:schemeClr>
        </a:solidFill>
        <a:ln w="12700" cap="flat" cmpd="sng" algn="in">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9A21B25-6E56-40F0-976E-BC8B1125B165}">
      <dsp:nvSpPr>
        <dsp:cNvPr id="0" name=""/>
        <dsp:cNvSpPr/>
      </dsp:nvSpPr>
      <dsp:spPr>
        <a:xfrm>
          <a:off x="0" y="2802193"/>
          <a:ext cx="11046542" cy="0"/>
        </a:xfrm>
        <a:prstGeom prst="lin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FB5D4F9-7648-424E-A0CC-8BAF04CFE47D}">
      <dsp:nvSpPr>
        <dsp:cNvPr id="0" name=""/>
        <dsp:cNvSpPr/>
      </dsp:nvSpPr>
      <dsp:spPr>
        <a:xfrm>
          <a:off x="0" y="2802193"/>
          <a:ext cx="2209308" cy="14010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s-419" sz="1600" kern="1200" dirty="0"/>
            <a:t>3. Marco Jurídico Internacional sobre la Fiscalización de Drogas</a:t>
          </a:r>
          <a:endParaRPr lang="es-ES" sz="1600" kern="1200" dirty="0"/>
        </a:p>
      </dsp:txBody>
      <dsp:txXfrm>
        <a:off x="0" y="2802193"/>
        <a:ext cx="2209308" cy="1401096"/>
      </dsp:txXfrm>
    </dsp:sp>
    <dsp:sp modelId="{EA4E530A-8C4C-4A46-8CCE-876DE7BDE0D0}">
      <dsp:nvSpPr>
        <dsp:cNvPr id="0" name=""/>
        <dsp:cNvSpPr/>
      </dsp:nvSpPr>
      <dsp:spPr>
        <a:xfrm>
          <a:off x="2375006" y="2824085"/>
          <a:ext cx="8671535" cy="4378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s-419" sz="1500" kern="1200" dirty="0"/>
            <a:t>Convención de las Naciones Unidas contra el Tráfico Ilícito de Estupefacientes y Sustancias Sicotrópicas (1988)</a:t>
          </a:r>
          <a:endParaRPr lang="es-ES" sz="1500" kern="1200" dirty="0"/>
        </a:p>
      </dsp:txBody>
      <dsp:txXfrm>
        <a:off x="2375006" y="2824085"/>
        <a:ext cx="8671535" cy="437842"/>
      </dsp:txXfrm>
    </dsp:sp>
    <dsp:sp modelId="{DDF9D0FC-600A-4353-B771-7709D497C723}">
      <dsp:nvSpPr>
        <dsp:cNvPr id="0" name=""/>
        <dsp:cNvSpPr/>
      </dsp:nvSpPr>
      <dsp:spPr>
        <a:xfrm>
          <a:off x="2209308" y="3261928"/>
          <a:ext cx="8837233" cy="0"/>
        </a:xfrm>
        <a:prstGeom prst="line">
          <a:avLst/>
        </a:prstGeom>
        <a:solidFill>
          <a:schemeClr val="accent1">
            <a:hueOff val="0"/>
            <a:satOff val="0"/>
            <a:lumOff val="0"/>
            <a:alphaOff val="0"/>
          </a:schemeClr>
        </a:solidFill>
        <a:ln w="12700" cap="flat" cmpd="sng" algn="in">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D058E6A-CAE9-46C8-A74C-8BF5542DFAA7}">
      <dsp:nvSpPr>
        <dsp:cNvPr id="0" name=""/>
        <dsp:cNvSpPr/>
      </dsp:nvSpPr>
      <dsp:spPr>
        <a:xfrm>
          <a:off x="2375006" y="3283820"/>
          <a:ext cx="8671535" cy="4378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s-ES" sz="1500" kern="1200" dirty="0"/>
            <a:t>Convenio sobre Sustancias Sicotrópicas (1971)</a:t>
          </a:r>
        </a:p>
      </dsp:txBody>
      <dsp:txXfrm>
        <a:off x="2375006" y="3283820"/>
        <a:ext cx="8671535" cy="437842"/>
      </dsp:txXfrm>
    </dsp:sp>
    <dsp:sp modelId="{D61445CB-624A-4397-8924-589F07667DC0}">
      <dsp:nvSpPr>
        <dsp:cNvPr id="0" name=""/>
        <dsp:cNvSpPr/>
      </dsp:nvSpPr>
      <dsp:spPr>
        <a:xfrm>
          <a:off x="2209308" y="3721663"/>
          <a:ext cx="8837233" cy="0"/>
        </a:xfrm>
        <a:prstGeom prst="line">
          <a:avLst/>
        </a:prstGeom>
        <a:solidFill>
          <a:schemeClr val="accent1">
            <a:hueOff val="0"/>
            <a:satOff val="0"/>
            <a:lumOff val="0"/>
            <a:alphaOff val="0"/>
          </a:schemeClr>
        </a:solidFill>
        <a:ln w="12700" cap="flat" cmpd="sng" algn="in">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53EC68B-0983-49A3-A112-7592EE18F2FC}">
      <dsp:nvSpPr>
        <dsp:cNvPr id="0" name=""/>
        <dsp:cNvSpPr/>
      </dsp:nvSpPr>
      <dsp:spPr>
        <a:xfrm>
          <a:off x="2375006" y="3743555"/>
          <a:ext cx="8671535" cy="4378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s-419" sz="1500" kern="1200" dirty="0"/>
            <a:t>Convención Única de 1961 sobre Estupefacientes</a:t>
          </a:r>
          <a:endParaRPr lang="es-ES" sz="1500" kern="1200" dirty="0"/>
        </a:p>
      </dsp:txBody>
      <dsp:txXfrm>
        <a:off x="2375006" y="3743555"/>
        <a:ext cx="8671535" cy="437842"/>
      </dsp:txXfrm>
    </dsp:sp>
    <dsp:sp modelId="{EBA0F1B1-2756-4765-A40F-9BB58E99EFAE}">
      <dsp:nvSpPr>
        <dsp:cNvPr id="0" name=""/>
        <dsp:cNvSpPr/>
      </dsp:nvSpPr>
      <dsp:spPr>
        <a:xfrm>
          <a:off x="2209308" y="4181398"/>
          <a:ext cx="8837233" cy="0"/>
        </a:xfrm>
        <a:prstGeom prst="line">
          <a:avLst/>
        </a:prstGeom>
        <a:solidFill>
          <a:schemeClr val="accent1">
            <a:hueOff val="0"/>
            <a:satOff val="0"/>
            <a:lumOff val="0"/>
            <a:alphaOff val="0"/>
          </a:schemeClr>
        </a:solidFill>
        <a:ln w="12700" cap="flat" cmpd="sng" algn="in">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CC609C1-1512-4FCB-9C8B-B7FD0EFB112F}">
      <dsp:nvSpPr>
        <dsp:cNvPr id="0" name=""/>
        <dsp:cNvSpPr/>
      </dsp:nvSpPr>
      <dsp:spPr>
        <a:xfrm>
          <a:off x="0" y="4203290"/>
          <a:ext cx="11046542" cy="0"/>
        </a:xfrm>
        <a:prstGeom prst="line">
          <a:avLst/>
        </a:prstGeom>
        <a:solidFill>
          <a:schemeClr val="accent1">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ACE90A-63F8-4D0D-A61A-72AF2E975F67}">
      <dsp:nvSpPr>
        <dsp:cNvPr id="0" name=""/>
        <dsp:cNvSpPr/>
      </dsp:nvSpPr>
      <dsp:spPr>
        <a:xfrm>
          <a:off x="0" y="4203290"/>
          <a:ext cx="2209308" cy="14010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s-419" sz="1600" kern="1200" dirty="0"/>
            <a:t>4. Reglas y Normas de las Naciones Unidas en la esfera de la Prevención del Delito y la Justicia Penal</a:t>
          </a:r>
          <a:endParaRPr lang="es-ES" sz="1600" kern="1200" dirty="0"/>
        </a:p>
      </dsp:txBody>
      <dsp:txXfrm>
        <a:off x="0" y="4203290"/>
        <a:ext cx="2209308" cy="1401096"/>
      </dsp:txXfrm>
    </dsp:sp>
    <dsp:sp modelId="{EC147F0F-289D-4E35-A673-71EE63C497CA}">
      <dsp:nvSpPr>
        <dsp:cNvPr id="0" name=""/>
        <dsp:cNvSpPr/>
      </dsp:nvSpPr>
      <dsp:spPr>
        <a:xfrm>
          <a:off x="2375006" y="4266914"/>
          <a:ext cx="8671535" cy="1272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s-419" sz="1500" kern="1200" dirty="0"/>
            <a:t>Conjunto de normas y reglas que cubren temas como justicia juvenil, tratamiento de delincuentes, cooperación internacional, gobernabilidad, protección a víctimas, violencia contra las mujeres y prevención de la delincuencia juvenil en zonas urbanas. Representan las mejores prácticas que pueden ser adaptadas por los Estados para abordar las necesidades nacionales.</a:t>
          </a:r>
          <a:endParaRPr lang="es-ES" sz="1500" kern="1200" dirty="0"/>
        </a:p>
      </dsp:txBody>
      <dsp:txXfrm>
        <a:off x="2375006" y="4266914"/>
        <a:ext cx="8671535" cy="1272480"/>
      </dsp:txXfrm>
    </dsp:sp>
    <dsp:sp modelId="{58E8CE58-9AEF-4FA7-972E-08B14EFD7214}">
      <dsp:nvSpPr>
        <dsp:cNvPr id="0" name=""/>
        <dsp:cNvSpPr/>
      </dsp:nvSpPr>
      <dsp:spPr>
        <a:xfrm>
          <a:off x="2209308" y="5539394"/>
          <a:ext cx="8837233" cy="0"/>
        </a:xfrm>
        <a:prstGeom prst="line">
          <a:avLst/>
        </a:prstGeom>
        <a:solidFill>
          <a:schemeClr val="accent1">
            <a:hueOff val="0"/>
            <a:satOff val="0"/>
            <a:lumOff val="0"/>
            <a:alphaOff val="0"/>
          </a:schemeClr>
        </a:solidFill>
        <a:ln w="12700" cap="flat" cmpd="sng" algn="in">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D14A5C-DA14-48D6-AB8A-856D78560A50}" type="datetimeFigureOut">
              <a:rPr lang="es-CO" smtClean="0"/>
              <a:t>23/07/24</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EBB6D4-F503-45FB-886F-608EC9CCEEEE}" type="slidenum">
              <a:rPr lang="es-CO" smtClean="0"/>
              <a:t>‹Nº›</a:t>
            </a:fld>
            <a:endParaRPr lang="es-CO"/>
          </a:p>
        </p:txBody>
      </p:sp>
    </p:spTree>
    <p:extLst>
      <p:ext uri="{BB962C8B-B14F-4D97-AF65-F5344CB8AC3E}">
        <p14:creationId xmlns:p14="http://schemas.microsoft.com/office/powerpoint/2010/main" val="997877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Hola</a:t>
            </a:r>
            <a:endParaRPr lang="es-CO" dirty="0"/>
          </a:p>
        </p:txBody>
      </p:sp>
      <p:sp>
        <p:nvSpPr>
          <p:cNvPr id="4" name="Marcador de número de diapositiva 3"/>
          <p:cNvSpPr>
            <a:spLocks noGrp="1"/>
          </p:cNvSpPr>
          <p:nvPr>
            <p:ph type="sldNum" sz="quarter" idx="10"/>
          </p:nvPr>
        </p:nvSpPr>
        <p:spPr/>
        <p:txBody>
          <a:bodyPr/>
          <a:lstStyle/>
          <a:p>
            <a:fld id="{59EBB6D4-F503-45FB-886F-608EC9CCEEEE}" type="slidenum">
              <a:rPr lang="es-CO" smtClean="0"/>
              <a:t>7</a:t>
            </a:fld>
            <a:endParaRPr lang="es-CO"/>
          </a:p>
        </p:txBody>
      </p:sp>
    </p:spTree>
    <p:extLst>
      <p:ext uri="{BB962C8B-B14F-4D97-AF65-F5344CB8AC3E}">
        <p14:creationId xmlns:p14="http://schemas.microsoft.com/office/powerpoint/2010/main" val="2242182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a:t>Financial</a:t>
            </a:r>
            <a:r>
              <a:rPr lang="es-ES" baseline="0" dirty="0"/>
              <a:t> </a:t>
            </a:r>
            <a:r>
              <a:rPr lang="es-ES" baseline="0" dirty="0" err="1"/>
              <a:t>Action</a:t>
            </a:r>
            <a:r>
              <a:rPr lang="es-ES" baseline="0" dirty="0"/>
              <a:t> </a:t>
            </a:r>
            <a:r>
              <a:rPr lang="es-ES" baseline="0" dirty="0" err="1"/>
              <a:t>Task</a:t>
            </a:r>
            <a:r>
              <a:rPr lang="es-ES" baseline="0" dirty="0"/>
              <a:t> </a:t>
            </a:r>
            <a:r>
              <a:rPr lang="es-ES" baseline="0" dirty="0" err="1"/>
              <a:t>Force</a:t>
            </a:r>
            <a:endParaRPr lang="es-ES" baseline="0" dirty="0"/>
          </a:p>
          <a:p>
            <a:endParaRPr lang="es-ES" baseline="0" dirty="0"/>
          </a:p>
          <a:p>
            <a:r>
              <a:rPr lang="es-ES" baseline="0" dirty="0"/>
              <a:t>Se establece que no solo el narco trafico es el único delito fuente del Lavado de Dinero</a:t>
            </a:r>
          </a:p>
          <a:p>
            <a:endParaRPr lang="es-ES" baseline="0" dirty="0"/>
          </a:p>
          <a:p>
            <a:r>
              <a:rPr lang="es-ES" baseline="0" dirty="0"/>
              <a:t>El GAFI junco con los Principios del Comité de BASILEA  encuentran una enorme acogida en el sector bancario Colombiano donde se adoptaron políticas como “Acuerdo sobre el papel del Sistema Financiero en la Detección, Prevención y Represión de Movimiento de Capitales Ilícitos” 1992.</a:t>
            </a:r>
          </a:p>
          <a:p>
            <a:r>
              <a:rPr lang="es-ES" baseline="0" dirty="0"/>
              <a:t>En 1996 se firmo el “Acuerdo interbancario” donde se trata principalmente el conocimiento de clientes. (Novedades como los requisitos para la apertura de cuentas corrientes, de ahorros y de certificados a termino fijo de personas naturales y jurídicas) Por primera vez se solicito la declaración de origen de Fondos. </a:t>
            </a:r>
            <a:endParaRPr lang="es-ES" dirty="0"/>
          </a:p>
        </p:txBody>
      </p:sp>
      <p:sp>
        <p:nvSpPr>
          <p:cNvPr id="4" name="Marcador de número de diapositiva 3"/>
          <p:cNvSpPr>
            <a:spLocks noGrp="1"/>
          </p:cNvSpPr>
          <p:nvPr>
            <p:ph type="sldNum" sz="quarter" idx="10"/>
          </p:nvPr>
        </p:nvSpPr>
        <p:spPr/>
        <p:txBody>
          <a:bodyPr/>
          <a:lstStyle/>
          <a:p>
            <a:fld id="{59EBB6D4-F503-45FB-886F-608EC9CCEEEE}" type="slidenum">
              <a:rPr lang="es-CO" smtClean="0"/>
              <a:t>14</a:t>
            </a:fld>
            <a:endParaRPr lang="es-CO"/>
          </a:p>
        </p:txBody>
      </p:sp>
    </p:spTree>
    <p:extLst>
      <p:ext uri="{BB962C8B-B14F-4D97-AF65-F5344CB8AC3E}">
        <p14:creationId xmlns:p14="http://schemas.microsoft.com/office/powerpoint/2010/main" val="29858345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Ley 222 de 1995,</a:t>
            </a:r>
            <a:r>
              <a:rPr lang="es-ES" baseline="0" dirty="0"/>
              <a:t> Art 86. Régimen sancionatorio del </a:t>
            </a:r>
            <a:r>
              <a:rPr lang="es-ES" baseline="0" dirty="0" err="1"/>
              <a:t>Super</a:t>
            </a:r>
            <a:r>
              <a:rPr lang="es-ES" baseline="0" dirty="0"/>
              <a:t> sociedades </a:t>
            </a:r>
            <a:endParaRPr lang="es-CO" dirty="0"/>
          </a:p>
        </p:txBody>
      </p:sp>
      <p:sp>
        <p:nvSpPr>
          <p:cNvPr id="4" name="Marcador de número de diapositiva 3"/>
          <p:cNvSpPr>
            <a:spLocks noGrp="1"/>
          </p:cNvSpPr>
          <p:nvPr>
            <p:ph type="sldNum" sz="quarter" idx="10"/>
          </p:nvPr>
        </p:nvSpPr>
        <p:spPr/>
        <p:txBody>
          <a:bodyPr/>
          <a:lstStyle/>
          <a:p>
            <a:fld id="{59EBB6D4-F503-45FB-886F-608EC9CCEEEE}" type="slidenum">
              <a:rPr lang="es-CO" smtClean="0"/>
              <a:t>15</a:t>
            </a:fld>
            <a:endParaRPr lang="es-CO"/>
          </a:p>
        </p:txBody>
      </p:sp>
    </p:spTree>
    <p:extLst>
      <p:ext uri="{BB962C8B-B14F-4D97-AF65-F5344CB8AC3E}">
        <p14:creationId xmlns:p14="http://schemas.microsoft.com/office/powerpoint/2010/main" val="3468300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UIAF,</a:t>
            </a:r>
            <a:r>
              <a:rPr lang="es-ES" baseline="0" dirty="0"/>
              <a:t> Responsable de administrar todos los ROS </a:t>
            </a:r>
          </a:p>
          <a:p>
            <a:endParaRPr lang="es-ES" baseline="0" dirty="0"/>
          </a:p>
          <a:p>
            <a:r>
              <a:rPr lang="es-ES" baseline="0" dirty="0"/>
              <a:t>Grupo EGMONT, Creada en 1995. </a:t>
            </a:r>
            <a:endParaRPr lang="es-CO" dirty="0"/>
          </a:p>
        </p:txBody>
      </p:sp>
      <p:sp>
        <p:nvSpPr>
          <p:cNvPr id="4" name="Marcador de número de diapositiva 3"/>
          <p:cNvSpPr>
            <a:spLocks noGrp="1"/>
          </p:cNvSpPr>
          <p:nvPr>
            <p:ph type="sldNum" sz="quarter" idx="10"/>
          </p:nvPr>
        </p:nvSpPr>
        <p:spPr/>
        <p:txBody>
          <a:bodyPr/>
          <a:lstStyle/>
          <a:p>
            <a:fld id="{59EBB6D4-F503-45FB-886F-608EC9CCEEEE}" type="slidenum">
              <a:rPr lang="es-CO" smtClean="0"/>
              <a:t>16</a:t>
            </a:fld>
            <a:endParaRPr lang="es-CO"/>
          </a:p>
        </p:txBody>
      </p:sp>
    </p:spTree>
    <p:extLst>
      <p:ext uri="{BB962C8B-B14F-4D97-AF65-F5344CB8AC3E}">
        <p14:creationId xmlns:p14="http://schemas.microsoft.com/office/powerpoint/2010/main" val="20837554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it-IT" dirty="0"/>
              <a:t>Argentina, Bolivia, Brasil, Chile, Colombia, Costa Rica, </a:t>
            </a:r>
            <a:r>
              <a:rPr lang="es-419" dirty="0"/>
              <a:t>Cuba, Ecuador, Guatemala, Honduras, México, Nicaragua, Panamá, Paraguay, Perú, República Dominicana y Uruguay.</a:t>
            </a:r>
            <a:endParaRPr lang="es-CO" dirty="0"/>
          </a:p>
        </p:txBody>
      </p:sp>
      <p:sp>
        <p:nvSpPr>
          <p:cNvPr id="4" name="Marcador de número de diapositiva 3"/>
          <p:cNvSpPr>
            <a:spLocks noGrp="1"/>
          </p:cNvSpPr>
          <p:nvPr>
            <p:ph type="sldNum" sz="quarter" idx="10"/>
          </p:nvPr>
        </p:nvSpPr>
        <p:spPr/>
        <p:txBody>
          <a:bodyPr/>
          <a:lstStyle/>
          <a:p>
            <a:fld id="{59EBB6D4-F503-45FB-886F-608EC9CCEEEE}" type="slidenum">
              <a:rPr lang="es-CO" smtClean="0"/>
              <a:t>22</a:t>
            </a:fld>
            <a:endParaRPr lang="es-CO"/>
          </a:p>
        </p:txBody>
      </p:sp>
    </p:spTree>
    <p:extLst>
      <p:ext uri="{BB962C8B-B14F-4D97-AF65-F5344CB8AC3E}">
        <p14:creationId xmlns:p14="http://schemas.microsoft.com/office/powerpoint/2010/main" val="5379733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Sobre el punto</a:t>
            </a:r>
            <a:r>
              <a:rPr lang="es-ES" baseline="0" dirty="0"/>
              <a:t> 3: </a:t>
            </a:r>
            <a:r>
              <a:rPr lang="es-419" sz="1200" b="0" i="0" kern="1200" dirty="0">
                <a:solidFill>
                  <a:schemeClr val="tx1"/>
                </a:solidFill>
                <a:effectLst/>
                <a:latin typeface="+mn-lt"/>
                <a:ea typeface="+mn-ea"/>
                <a:cs typeface="+mn-cs"/>
              </a:rPr>
              <a:t>Estos tratados estipulan medidas internacionales para asegurar la disponibilidad de sustancias controladas con fines médicos y científicos, y para prevenir el desvío de estupefacientes a fines ilícitos. También incluyen las disposiciones generales en materia de tráfico ilícito y abuso de drogas.</a:t>
            </a:r>
            <a:endParaRPr lang="es-CO" dirty="0"/>
          </a:p>
        </p:txBody>
      </p:sp>
      <p:sp>
        <p:nvSpPr>
          <p:cNvPr id="4" name="Marcador de número de diapositiva 3"/>
          <p:cNvSpPr>
            <a:spLocks noGrp="1"/>
          </p:cNvSpPr>
          <p:nvPr>
            <p:ph type="sldNum" sz="quarter" idx="10"/>
          </p:nvPr>
        </p:nvSpPr>
        <p:spPr/>
        <p:txBody>
          <a:bodyPr/>
          <a:lstStyle/>
          <a:p>
            <a:fld id="{59EBB6D4-F503-45FB-886F-608EC9CCEEEE}" type="slidenum">
              <a:rPr lang="es-CO" smtClean="0"/>
              <a:t>32</a:t>
            </a:fld>
            <a:endParaRPr lang="es-CO"/>
          </a:p>
        </p:txBody>
      </p:sp>
    </p:spTree>
    <p:extLst>
      <p:ext uri="{BB962C8B-B14F-4D97-AF65-F5344CB8AC3E}">
        <p14:creationId xmlns:p14="http://schemas.microsoft.com/office/powerpoint/2010/main" val="8637781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9EBB6D4-F503-45FB-886F-608EC9CCEEEE}" type="slidenum">
              <a:rPr lang="es-CO" smtClean="0"/>
              <a:t>34</a:t>
            </a:fld>
            <a:endParaRPr lang="es-CO"/>
          </a:p>
        </p:txBody>
      </p:sp>
    </p:spTree>
    <p:extLst>
      <p:ext uri="{BB962C8B-B14F-4D97-AF65-F5344CB8AC3E}">
        <p14:creationId xmlns:p14="http://schemas.microsoft.com/office/powerpoint/2010/main" val="39701856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9EBB6D4-F503-45FB-886F-608EC9CCEEEE}" type="slidenum">
              <a:rPr lang="es-CO" smtClean="0"/>
              <a:t>35</a:t>
            </a:fld>
            <a:endParaRPr lang="es-CO"/>
          </a:p>
        </p:txBody>
      </p:sp>
    </p:spTree>
    <p:extLst>
      <p:ext uri="{BB962C8B-B14F-4D97-AF65-F5344CB8AC3E}">
        <p14:creationId xmlns:p14="http://schemas.microsoft.com/office/powerpoint/2010/main" val="27111043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9EBB6D4-F503-45FB-886F-608EC9CCEEEE}" type="slidenum">
              <a:rPr lang="es-CO" smtClean="0"/>
              <a:t>40</a:t>
            </a:fld>
            <a:endParaRPr lang="es-CO"/>
          </a:p>
        </p:txBody>
      </p:sp>
    </p:spTree>
    <p:extLst>
      <p:ext uri="{BB962C8B-B14F-4D97-AF65-F5344CB8AC3E}">
        <p14:creationId xmlns:p14="http://schemas.microsoft.com/office/powerpoint/2010/main" val="33155784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95D7AFBA-9A60-4B01-9961-64A14C4E721D}" type="datetimeFigureOut">
              <a:rPr lang="es-CO" smtClean="0"/>
              <a:t>23/07/24</a:t>
            </a:fld>
            <a:endParaRPr lang="es-CO"/>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s-CO"/>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0C45187F-17CF-4822-BBA8-4E5F0C6D5601}" type="slidenum">
              <a:rPr lang="es-CO" smtClean="0"/>
              <a:t>‹Nº›</a:t>
            </a:fld>
            <a:endParaRPr lang="es-CO"/>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949285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5D7AFBA-9A60-4B01-9961-64A14C4E721D}" type="datetimeFigureOut">
              <a:rPr lang="es-CO" smtClean="0"/>
              <a:t>23/07/24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C45187F-17CF-4822-BBA8-4E5F0C6D5601}" type="slidenum">
              <a:rPr lang="es-CO" smtClean="0"/>
              <a:t>‹Nº›</a:t>
            </a:fld>
            <a:endParaRPr lang="es-CO"/>
          </a:p>
        </p:txBody>
      </p:sp>
    </p:spTree>
    <p:extLst>
      <p:ext uri="{BB962C8B-B14F-4D97-AF65-F5344CB8AC3E}">
        <p14:creationId xmlns:p14="http://schemas.microsoft.com/office/powerpoint/2010/main" val="3732534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5D7AFBA-9A60-4B01-9961-64A14C4E721D}" type="datetimeFigureOut">
              <a:rPr lang="es-CO" smtClean="0"/>
              <a:t>23/07/24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C45187F-17CF-4822-BBA8-4E5F0C6D5601}" type="slidenum">
              <a:rPr lang="es-CO" smtClean="0"/>
              <a:t>‹Nº›</a:t>
            </a:fld>
            <a:endParaRPr lang="es-CO"/>
          </a:p>
        </p:txBody>
      </p:sp>
    </p:spTree>
    <p:extLst>
      <p:ext uri="{BB962C8B-B14F-4D97-AF65-F5344CB8AC3E}">
        <p14:creationId xmlns:p14="http://schemas.microsoft.com/office/powerpoint/2010/main" val="22353504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5D7AFBA-9A60-4B01-9961-64A14C4E721D}" type="datetimeFigureOut">
              <a:rPr lang="es-CO" smtClean="0"/>
              <a:t>23/07/24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C45187F-17CF-4822-BBA8-4E5F0C6D5601}" type="slidenum">
              <a:rPr lang="es-CO" smtClean="0"/>
              <a:t>‹Nº›</a:t>
            </a:fld>
            <a:endParaRPr lang="es-CO"/>
          </a:p>
        </p:txBody>
      </p:sp>
    </p:spTree>
    <p:extLst>
      <p:ext uri="{BB962C8B-B14F-4D97-AF65-F5344CB8AC3E}">
        <p14:creationId xmlns:p14="http://schemas.microsoft.com/office/powerpoint/2010/main" val="1132626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95D7AFBA-9A60-4B01-9961-64A14C4E721D}" type="datetimeFigureOut">
              <a:rPr lang="es-CO" smtClean="0"/>
              <a:t>23/07/24</a:t>
            </a:fld>
            <a:endParaRPr lang="es-CO"/>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s-CO"/>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0C45187F-17CF-4822-BBA8-4E5F0C6D5601}" type="slidenum">
              <a:rPr lang="es-CO" smtClean="0"/>
              <a:t>‹Nº›</a:t>
            </a:fld>
            <a:endParaRPr lang="es-CO"/>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407061383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5D7AFBA-9A60-4B01-9961-64A14C4E721D}" type="datetimeFigureOut">
              <a:rPr lang="es-CO" smtClean="0"/>
              <a:t>23/07/24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0C45187F-17CF-4822-BBA8-4E5F0C6D5601}" type="slidenum">
              <a:rPr lang="es-CO" smtClean="0"/>
              <a:t>‹Nº›</a:t>
            </a:fld>
            <a:endParaRPr lang="es-CO"/>
          </a:p>
        </p:txBody>
      </p:sp>
    </p:spTree>
    <p:extLst>
      <p:ext uri="{BB962C8B-B14F-4D97-AF65-F5344CB8AC3E}">
        <p14:creationId xmlns:p14="http://schemas.microsoft.com/office/powerpoint/2010/main" val="1733297196"/>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1257300" y="2909102"/>
            <a:ext cx="4800600" cy="299639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6633864" y="2909102"/>
            <a:ext cx="4800600" cy="299639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5D7AFBA-9A60-4B01-9961-64A14C4E721D}" type="datetimeFigureOut">
              <a:rPr lang="es-CO" smtClean="0"/>
              <a:t>23/07/24</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0C45187F-17CF-4822-BBA8-4E5F0C6D5601}" type="slidenum">
              <a:rPr lang="es-CO" smtClean="0"/>
              <a:t>‹Nº›</a:t>
            </a:fld>
            <a:endParaRPr lang="es-CO"/>
          </a:p>
        </p:txBody>
      </p:sp>
    </p:spTree>
    <p:extLst>
      <p:ext uri="{BB962C8B-B14F-4D97-AF65-F5344CB8AC3E}">
        <p14:creationId xmlns:p14="http://schemas.microsoft.com/office/powerpoint/2010/main" val="120258217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95D7AFBA-9A60-4B01-9961-64A14C4E721D}" type="datetimeFigureOut">
              <a:rPr lang="es-CO" smtClean="0"/>
              <a:t>23/07/24</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0C45187F-17CF-4822-BBA8-4E5F0C6D5601}" type="slidenum">
              <a:rPr lang="es-CO" smtClean="0"/>
              <a:t>‹Nº›</a:t>
            </a:fld>
            <a:endParaRPr lang="es-CO"/>
          </a:p>
        </p:txBody>
      </p:sp>
    </p:spTree>
    <p:extLst>
      <p:ext uri="{BB962C8B-B14F-4D97-AF65-F5344CB8AC3E}">
        <p14:creationId xmlns:p14="http://schemas.microsoft.com/office/powerpoint/2010/main" val="4017960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D7AFBA-9A60-4B01-9961-64A14C4E721D}" type="datetimeFigureOut">
              <a:rPr lang="es-CO" smtClean="0"/>
              <a:t>23/07/24</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0C45187F-17CF-4822-BBA8-4E5F0C6D5601}" type="slidenum">
              <a:rPr lang="es-CO" smtClean="0"/>
              <a:t>‹Nº›</a:t>
            </a:fld>
            <a:endParaRPr lang="es-CO"/>
          </a:p>
        </p:txBody>
      </p:sp>
    </p:spTree>
    <p:extLst>
      <p:ext uri="{BB962C8B-B14F-4D97-AF65-F5344CB8AC3E}">
        <p14:creationId xmlns:p14="http://schemas.microsoft.com/office/powerpoint/2010/main" val="1097325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a:xfrm>
            <a:off x="765051" y="6375679"/>
            <a:ext cx="1233355" cy="348462"/>
          </a:xfrm>
        </p:spPr>
        <p:txBody>
          <a:bodyPr/>
          <a:lstStyle/>
          <a:p>
            <a:fld id="{95D7AFBA-9A60-4B01-9961-64A14C4E721D}" type="datetimeFigureOut">
              <a:rPr lang="es-CO" smtClean="0"/>
              <a:t>23/07/24</a:t>
            </a:fld>
            <a:endParaRPr lang="es-CO"/>
          </a:p>
        </p:txBody>
      </p:sp>
      <p:sp>
        <p:nvSpPr>
          <p:cNvPr id="6" name="Footer Placeholder 5"/>
          <p:cNvSpPr>
            <a:spLocks noGrp="1"/>
          </p:cNvSpPr>
          <p:nvPr>
            <p:ph type="ftr" sz="quarter" idx="11"/>
          </p:nvPr>
        </p:nvSpPr>
        <p:spPr>
          <a:xfrm>
            <a:off x="2103620" y="6375679"/>
            <a:ext cx="3482179" cy="345796"/>
          </a:xfrm>
        </p:spPr>
        <p:txBody>
          <a:bodyPr/>
          <a:lstStyle/>
          <a:p>
            <a:endParaRPr lang="es-CO"/>
          </a:p>
        </p:txBody>
      </p:sp>
      <p:sp>
        <p:nvSpPr>
          <p:cNvPr id="7" name="Slide Number Placeholder 6"/>
          <p:cNvSpPr>
            <a:spLocks noGrp="1"/>
          </p:cNvSpPr>
          <p:nvPr>
            <p:ph type="sldNum" sz="quarter" idx="12"/>
          </p:nvPr>
        </p:nvSpPr>
        <p:spPr>
          <a:xfrm>
            <a:off x="5691014" y="6375679"/>
            <a:ext cx="1232456" cy="345796"/>
          </a:xfrm>
        </p:spPr>
        <p:txBody>
          <a:bodyPr/>
          <a:lstStyle/>
          <a:p>
            <a:fld id="{0C45187F-17CF-4822-BBA8-4E5F0C6D5601}" type="slidenum">
              <a:rPr lang="es-CO" smtClean="0"/>
              <a:t>‹Nº›</a:t>
            </a:fld>
            <a:endParaRPr lang="es-CO"/>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62836270"/>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a:xfrm>
            <a:off x="765950" y="6375679"/>
            <a:ext cx="1232456" cy="348462"/>
          </a:xfrm>
        </p:spPr>
        <p:txBody>
          <a:bodyPr/>
          <a:lstStyle/>
          <a:p>
            <a:fld id="{95D7AFBA-9A60-4B01-9961-64A14C4E721D}" type="datetimeFigureOut">
              <a:rPr lang="es-CO" smtClean="0"/>
              <a:t>23/07/24</a:t>
            </a:fld>
            <a:endParaRPr lang="es-CO"/>
          </a:p>
        </p:txBody>
      </p:sp>
      <p:sp>
        <p:nvSpPr>
          <p:cNvPr id="6" name="Footer Placeholder 5"/>
          <p:cNvSpPr>
            <a:spLocks noGrp="1"/>
          </p:cNvSpPr>
          <p:nvPr>
            <p:ph type="ftr" sz="quarter" idx="11"/>
          </p:nvPr>
        </p:nvSpPr>
        <p:spPr>
          <a:xfrm>
            <a:off x="2103621" y="6375679"/>
            <a:ext cx="3482178" cy="345796"/>
          </a:xfrm>
        </p:spPr>
        <p:txBody>
          <a:bodyPr/>
          <a:lstStyle/>
          <a:p>
            <a:endParaRPr lang="es-CO"/>
          </a:p>
        </p:txBody>
      </p:sp>
      <p:sp>
        <p:nvSpPr>
          <p:cNvPr id="7" name="Slide Number Placeholder 6"/>
          <p:cNvSpPr>
            <a:spLocks noGrp="1"/>
          </p:cNvSpPr>
          <p:nvPr>
            <p:ph type="sldNum" sz="quarter" idx="12"/>
          </p:nvPr>
        </p:nvSpPr>
        <p:spPr>
          <a:xfrm>
            <a:off x="5687568" y="6375679"/>
            <a:ext cx="1234440" cy="345796"/>
          </a:xfrm>
        </p:spPr>
        <p:txBody>
          <a:bodyPr/>
          <a:lstStyle/>
          <a:p>
            <a:fld id="{0C45187F-17CF-4822-BBA8-4E5F0C6D5601}" type="slidenum">
              <a:rPr lang="es-CO" smtClean="0"/>
              <a:t>‹Nº›</a:t>
            </a:fld>
            <a:endParaRPr lang="es-CO"/>
          </a:p>
        </p:txBody>
      </p:sp>
    </p:spTree>
    <p:extLst>
      <p:ext uri="{BB962C8B-B14F-4D97-AF65-F5344CB8AC3E}">
        <p14:creationId xmlns:p14="http://schemas.microsoft.com/office/powerpoint/2010/main" val="689861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95D7AFBA-9A60-4B01-9961-64A14C4E721D}" type="datetimeFigureOut">
              <a:rPr lang="es-CO" smtClean="0"/>
              <a:t>23/07/24</a:t>
            </a:fld>
            <a:endParaRPr lang="es-CO"/>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s-CO"/>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0C45187F-17CF-4822-BBA8-4E5F0C6D5601}" type="slidenum">
              <a:rPr lang="es-CO" smtClean="0"/>
              <a:t>‹Nº›</a:t>
            </a:fld>
            <a:endParaRPr lang="es-CO"/>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7616862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www.uiaf.gov.co/reportantes/entidades"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78522" y="765879"/>
            <a:ext cx="10318418" cy="4394988"/>
          </a:xfrm>
        </p:spPr>
        <p:txBody>
          <a:bodyPr/>
          <a:lstStyle/>
          <a:p>
            <a:r>
              <a:rPr lang="es-ES" sz="6000" dirty="0"/>
              <a:t>Marco normativo del LAVADO DE ACTIVOS Y LA FINANCIACIÓN DEL TERRORISMO </a:t>
            </a:r>
            <a:endParaRPr lang="es-CO" sz="6000" dirty="0"/>
          </a:p>
        </p:txBody>
      </p:sp>
      <p:sp>
        <p:nvSpPr>
          <p:cNvPr id="3" name="Subtítulo 2"/>
          <p:cNvSpPr>
            <a:spLocks noGrp="1"/>
          </p:cNvSpPr>
          <p:nvPr>
            <p:ph type="subTitle" idx="1"/>
          </p:nvPr>
        </p:nvSpPr>
        <p:spPr>
          <a:xfrm>
            <a:off x="2215045" y="5347855"/>
            <a:ext cx="8045373" cy="1094509"/>
          </a:xfrm>
        </p:spPr>
        <p:txBody>
          <a:bodyPr>
            <a:normAutofit fontScale="77500" lnSpcReduction="20000"/>
          </a:bodyPr>
          <a:lstStyle/>
          <a:p>
            <a:r>
              <a:rPr lang="es-ES" dirty="0"/>
              <a:t>Nicolás Eduardo SANCHEZ CORTES</a:t>
            </a:r>
          </a:p>
          <a:p>
            <a:r>
              <a:rPr lang="es-ES" b="0" dirty="0"/>
              <a:t>Abogado</a:t>
            </a:r>
          </a:p>
          <a:p>
            <a:r>
              <a:rPr lang="es-ES" b="0" dirty="0"/>
              <a:t>Esp. Contratación Estatal y Negocios Jurídicos de la administración</a:t>
            </a:r>
            <a:endParaRPr lang="es-CO" b="0" dirty="0"/>
          </a:p>
        </p:txBody>
      </p:sp>
    </p:spTree>
    <p:extLst>
      <p:ext uri="{BB962C8B-B14F-4D97-AF65-F5344CB8AC3E}">
        <p14:creationId xmlns:p14="http://schemas.microsoft.com/office/powerpoint/2010/main" val="15422683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1678" y="382384"/>
            <a:ext cx="10178322" cy="1654233"/>
          </a:xfrm>
        </p:spPr>
        <p:txBody>
          <a:bodyPr>
            <a:normAutofit fontScale="90000"/>
          </a:bodyPr>
          <a:lstStyle/>
          <a:p>
            <a:pPr algn="ctr"/>
            <a:r>
              <a:rPr lang="es-ES" dirty="0"/>
              <a:t>Normativa internacional de prevención del LAVADO DE ACTIVOS</a:t>
            </a:r>
            <a:endParaRPr lang="es-CO" dirty="0"/>
          </a:p>
        </p:txBody>
      </p:sp>
      <p:sp>
        <p:nvSpPr>
          <p:cNvPr id="3" name="Marcador de contenido 2"/>
          <p:cNvSpPr>
            <a:spLocks noGrp="1"/>
          </p:cNvSpPr>
          <p:nvPr>
            <p:ph idx="1"/>
          </p:nvPr>
        </p:nvSpPr>
        <p:spPr/>
        <p:txBody>
          <a:bodyPr/>
          <a:lstStyle/>
          <a:p>
            <a:r>
              <a:rPr lang="es-ES" b="1" dirty="0"/>
              <a:t>ANTECEDENTES</a:t>
            </a:r>
            <a:endParaRPr lang="es-CO" b="1" dirty="0"/>
          </a:p>
          <a:p>
            <a:pPr marL="0" indent="0" algn="just">
              <a:buNone/>
            </a:pPr>
            <a:r>
              <a:rPr lang="es-ES" dirty="0"/>
              <a:t>Ley de secreto bancario de 1970, mediante la cual se exigía la información sobre transacciones en efectivo que sobrepasaran un monto de 10.000 dólares. Es también la primera norma que exige información por montos superiores a 5,000 dólares para cruzar la frontera.</a:t>
            </a:r>
          </a:p>
          <a:p>
            <a:pPr marL="0" indent="0" algn="just">
              <a:buNone/>
            </a:pPr>
            <a:r>
              <a:rPr lang="es-ES" dirty="0"/>
              <a:t>Ley para el control de lavado de activos de 1986, persigue y castica este tipo de delincuencia.  Bajo la premisa de que “</a:t>
            </a:r>
            <a:r>
              <a:rPr lang="es-ES" i="1" dirty="0"/>
              <a:t>el dinero sucio nunca pierde su mancha</a:t>
            </a:r>
            <a:r>
              <a:rPr lang="es-ES" dirty="0"/>
              <a:t>”</a:t>
            </a:r>
          </a:p>
          <a:p>
            <a:pPr marL="0" indent="0" algn="just">
              <a:buNone/>
            </a:pPr>
            <a:r>
              <a:rPr lang="es-ES" dirty="0"/>
              <a:t>Europa es de los principales promotores de convenciones internacionales, inicialmente atacando el narcotráfico , para luego darle paso a la delincuencia organizada. Colombia como país parte de estos, refleja la tipificación de este delito en el articulo 323 y 325 del Código Penal. </a:t>
            </a:r>
          </a:p>
          <a:p>
            <a:pPr marL="0" indent="0">
              <a:buNone/>
            </a:pPr>
            <a:endParaRPr lang="es-ES" dirty="0"/>
          </a:p>
        </p:txBody>
      </p:sp>
    </p:spTree>
    <p:extLst>
      <p:ext uri="{BB962C8B-B14F-4D97-AF65-F5344CB8AC3E}">
        <p14:creationId xmlns:p14="http://schemas.microsoft.com/office/powerpoint/2010/main" val="195581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 dirty="0"/>
              <a:t>Recomendación r (80) </a:t>
            </a:r>
            <a:endParaRPr lang="es-CO" dirty="0"/>
          </a:p>
        </p:txBody>
      </p:sp>
      <p:sp>
        <p:nvSpPr>
          <p:cNvPr id="3" name="Marcador de contenido 2"/>
          <p:cNvSpPr>
            <a:spLocks noGrp="1"/>
          </p:cNvSpPr>
          <p:nvPr>
            <p:ph idx="1"/>
          </p:nvPr>
        </p:nvSpPr>
        <p:spPr>
          <a:xfrm>
            <a:off x="4992405" y="1864816"/>
            <a:ext cx="6437595" cy="4308763"/>
          </a:xfrm>
        </p:spPr>
        <p:txBody>
          <a:bodyPr>
            <a:normAutofit/>
          </a:bodyPr>
          <a:lstStyle/>
          <a:p>
            <a:pPr algn="just"/>
            <a:r>
              <a:rPr lang="es-419" dirty="0"/>
              <a:t>Adoptada por el Comité de Ministros del Consejo de Europa el 27 de junio de 1980, </a:t>
            </a:r>
          </a:p>
          <a:p>
            <a:pPr algn="just"/>
            <a:r>
              <a:rPr lang="es-419" dirty="0"/>
              <a:t>Considerada internacionalmente como la primera iniciativa para combatir el blanqueo de capital.</a:t>
            </a:r>
          </a:p>
          <a:p>
            <a:pPr algn="just"/>
            <a:r>
              <a:rPr lang="es-419" dirty="0"/>
              <a:t>Las recomendaciones dirigidas a sus Estados miembros tienen como objetivo garantizar que el sistema bancario colabore y preste asistencia a las autoridades judiciales y policiales en la lucha contra el lavado de activos.</a:t>
            </a:r>
          </a:p>
          <a:p>
            <a:pPr algn="just"/>
            <a:r>
              <a:rPr lang="es-419" dirty="0"/>
              <a:t>No se enmarco ninguna disposición jurídico penal contra este ilícito. Por tanto, se limita a impartir recomendaciones y no prevé sanciones de ningún tipo.</a:t>
            </a:r>
            <a:endParaRPr lang="es-CO" dirty="0"/>
          </a:p>
        </p:txBody>
      </p:sp>
      <p:pic>
        <p:nvPicPr>
          <p:cNvPr id="4" name="Imagen 3"/>
          <p:cNvPicPr>
            <a:picLocks noChangeAspect="1"/>
          </p:cNvPicPr>
          <p:nvPr/>
        </p:nvPicPr>
        <p:blipFill>
          <a:blip r:embed="rId2"/>
          <a:stretch>
            <a:fillRect/>
          </a:stretch>
        </p:blipFill>
        <p:spPr>
          <a:xfrm>
            <a:off x="749115" y="2479963"/>
            <a:ext cx="4043878" cy="2272145"/>
          </a:xfrm>
          <a:prstGeom prst="rect">
            <a:avLst/>
          </a:prstGeom>
        </p:spPr>
      </p:pic>
    </p:spTree>
    <p:extLst>
      <p:ext uri="{BB962C8B-B14F-4D97-AF65-F5344CB8AC3E}">
        <p14:creationId xmlns:p14="http://schemas.microsoft.com/office/powerpoint/2010/main" val="3976886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a:t>Declaración de principios de la Comité de Basilea</a:t>
            </a:r>
            <a:endParaRPr lang="es-CO" dirty="0"/>
          </a:p>
        </p:txBody>
      </p:sp>
      <p:sp>
        <p:nvSpPr>
          <p:cNvPr id="3" name="Marcador de contenido 2"/>
          <p:cNvSpPr>
            <a:spLocks noGrp="1"/>
          </p:cNvSpPr>
          <p:nvPr>
            <p:ph idx="1"/>
          </p:nvPr>
        </p:nvSpPr>
        <p:spPr>
          <a:xfrm>
            <a:off x="4613564" y="2286001"/>
            <a:ext cx="6816436" cy="4100944"/>
          </a:xfrm>
        </p:spPr>
        <p:txBody>
          <a:bodyPr>
            <a:normAutofit fontScale="92500" lnSpcReduction="20000"/>
          </a:bodyPr>
          <a:lstStyle/>
          <a:p>
            <a:pPr algn="just"/>
            <a:r>
              <a:rPr lang="es-419" dirty="0"/>
              <a:t>Se suscribió el 12 de diciembre de 1988, por el grupo de los once (Representantes de los bancos centrales de Bélgica, Canadá, Francia, Alemania, Italia, Japón, Holanda, Suiza, Suecia, Reino Unido, Estados Unidos y </a:t>
            </a:r>
            <a:r>
              <a:rPr lang="es-419" dirty="0" err="1"/>
              <a:t>Lexenmburgo</a:t>
            </a:r>
            <a:r>
              <a:rPr lang="es-419" dirty="0"/>
              <a:t>. </a:t>
            </a:r>
          </a:p>
          <a:p>
            <a:pPr algn="just"/>
            <a:r>
              <a:rPr lang="es-419" dirty="0"/>
              <a:t>El primer resultado fundamental de esta declaración fue procurar que las entidades bancarias identificaran a sus clientes y con esto procurar que sus operaciones respeten las reglas deontológicas </a:t>
            </a:r>
          </a:p>
          <a:p>
            <a:pPr algn="just"/>
            <a:r>
              <a:rPr lang="es-419" dirty="0"/>
              <a:t>La presente Declaración de principios busco delinear algunas políticas y procedimientos fundamentales de los cuales los responsables de los bancos deberán asegurar su aplicación al interior de sus propias instituciones, con el fin de contribuir a la represión del reciclaje de fondos de procedencia ilícita a través del sistema bancario nacional e internacional.</a:t>
            </a:r>
          </a:p>
          <a:p>
            <a:pPr algn="just"/>
            <a:r>
              <a:rPr lang="es-419" dirty="0"/>
              <a:t>No ser utilizados como medio para el lavado de activos. </a:t>
            </a:r>
          </a:p>
        </p:txBody>
      </p:sp>
      <p:pic>
        <p:nvPicPr>
          <p:cNvPr id="4" name="Imagen 3"/>
          <p:cNvPicPr>
            <a:picLocks noChangeAspect="1"/>
          </p:cNvPicPr>
          <p:nvPr/>
        </p:nvPicPr>
        <p:blipFill>
          <a:blip r:embed="rId2"/>
          <a:stretch>
            <a:fillRect/>
          </a:stretch>
        </p:blipFill>
        <p:spPr>
          <a:xfrm>
            <a:off x="1391948" y="3028517"/>
            <a:ext cx="3048130" cy="2028392"/>
          </a:xfrm>
          <a:prstGeom prst="rect">
            <a:avLst/>
          </a:prstGeom>
        </p:spPr>
      </p:pic>
    </p:spTree>
    <p:extLst>
      <p:ext uri="{BB962C8B-B14F-4D97-AF65-F5344CB8AC3E}">
        <p14:creationId xmlns:p14="http://schemas.microsoft.com/office/powerpoint/2010/main" val="29088000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Convención de Viena de 1988</a:t>
            </a:r>
            <a:endParaRPr lang="es-CO" dirty="0"/>
          </a:p>
        </p:txBody>
      </p:sp>
      <p:sp>
        <p:nvSpPr>
          <p:cNvPr id="3" name="Marcador de contenido 2"/>
          <p:cNvSpPr>
            <a:spLocks noGrp="1"/>
          </p:cNvSpPr>
          <p:nvPr>
            <p:ph idx="1"/>
          </p:nvPr>
        </p:nvSpPr>
        <p:spPr>
          <a:xfrm>
            <a:off x="1251678" y="1519151"/>
            <a:ext cx="5855704" cy="5061757"/>
          </a:xfrm>
        </p:spPr>
        <p:txBody>
          <a:bodyPr>
            <a:noAutofit/>
          </a:bodyPr>
          <a:lstStyle/>
          <a:p>
            <a:pPr algn="just"/>
            <a:r>
              <a:rPr lang="es-ES" sz="1600" dirty="0"/>
              <a:t>El 20 de diciembre de 1988, se aprobó la Convención de las Naciones Unidas contra el tráfico ilícito de narcóticos y sustancias psicotrópicas. Ratificada por Colombia con la Ley 67 de 1993. </a:t>
            </a:r>
          </a:p>
          <a:p>
            <a:pPr algn="just"/>
            <a:r>
              <a:rPr lang="es-ES" sz="1600" dirty="0"/>
              <a:t>Se pretende estimular la cooperación judicial internacional para la lucha contra la delincuencia transnacional organizada.</a:t>
            </a:r>
          </a:p>
          <a:p>
            <a:pPr algn="just"/>
            <a:r>
              <a:rPr lang="es-ES" sz="1600" dirty="0"/>
              <a:t>Se procuro, también, regular la reserva bancaria con el fin de atacar jurídicamente los paraísos fiscales. </a:t>
            </a:r>
          </a:p>
          <a:p>
            <a:pPr algn="just"/>
            <a:r>
              <a:rPr lang="es-ES" sz="1600" dirty="0"/>
              <a:t>Se insta a los países parte a adoptar medidas necesarias para la tipificación de dichas conductas penales en sus sistemas jurídicos internos. (Mirar Literal b y c del articulo 3 de la Ley 67 de 1993)</a:t>
            </a:r>
          </a:p>
          <a:p>
            <a:pPr algn="just"/>
            <a:r>
              <a:rPr lang="es-ES" sz="1600" dirty="0"/>
              <a:t>Punto destacable. Numeral 7, articulo 5, invierte la carga de la prueba. En Colombia por su constitución no es posible. No obstante, se da aplicación a la carga dinámica de la prueba. </a:t>
            </a:r>
          </a:p>
          <a:p>
            <a:pPr algn="just"/>
            <a:r>
              <a:rPr lang="es-ES" sz="1600" dirty="0"/>
              <a:t>Primer documento jurídicamente vinculante contra el Lavado de Activos. </a:t>
            </a:r>
            <a:endParaRPr lang="es-CO" sz="1600" dirty="0"/>
          </a:p>
        </p:txBody>
      </p:sp>
      <p:pic>
        <p:nvPicPr>
          <p:cNvPr id="4" name="Imagen 3"/>
          <p:cNvPicPr>
            <a:picLocks noChangeAspect="1"/>
          </p:cNvPicPr>
          <p:nvPr/>
        </p:nvPicPr>
        <p:blipFill>
          <a:blip r:embed="rId2"/>
          <a:stretch>
            <a:fillRect/>
          </a:stretch>
        </p:blipFill>
        <p:spPr>
          <a:xfrm>
            <a:off x="7579085" y="1717965"/>
            <a:ext cx="2673675" cy="4017817"/>
          </a:xfrm>
          <a:prstGeom prst="rect">
            <a:avLst/>
          </a:prstGeom>
        </p:spPr>
      </p:pic>
    </p:spTree>
    <p:extLst>
      <p:ext uri="{BB962C8B-B14F-4D97-AF65-F5344CB8AC3E}">
        <p14:creationId xmlns:p14="http://schemas.microsoft.com/office/powerpoint/2010/main" val="34378492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a:t>Grupo de trabajo de acción financiera del g-7 </a:t>
            </a:r>
            <a:endParaRPr lang="es-CO" dirty="0"/>
          </a:p>
        </p:txBody>
      </p:sp>
      <p:sp>
        <p:nvSpPr>
          <p:cNvPr id="3" name="Marcador de contenido 2"/>
          <p:cNvSpPr>
            <a:spLocks noGrp="1"/>
          </p:cNvSpPr>
          <p:nvPr>
            <p:ph idx="1"/>
          </p:nvPr>
        </p:nvSpPr>
        <p:spPr>
          <a:xfrm>
            <a:off x="1251678" y="2286001"/>
            <a:ext cx="6752839" cy="4571999"/>
          </a:xfrm>
        </p:spPr>
        <p:txBody>
          <a:bodyPr>
            <a:normAutofit fontScale="92500" lnSpcReduction="20000"/>
          </a:bodyPr>
          <a:lstStyle/>
          <a:p>
            <a:pPr algn="just"/>
            <a:r>
              <a:rPr lang="es-ES" dirty="0"/>
              <a:t>En julio de 1989, en Paris, la Cumbre Económica integrada por Estados Unidos, Japón, Alemania, Francia, el Reino Unido, Italia y Canadá y el Presidente de la Comisión de la Comunidad Europea (Los siete países más industrializados (G-7)). </a:t>
            </a:r>
          </a:p>
          <a:p>
            <a:pPr algn="just"/>
            <a:r>
              <a:rPr lang="es-ES" dirty="0"/>
              <a:t>FATF-GAFI en 1990 estableció 40 Recomendaciones en relación al Lavado de Activos. Especialmente las recomendaciones 4 a la 25 </a:t>
            </a:r>
          </a:p>
          <a:p>
            <a:pPr algn="just"/>
            <a:r>
              <a:rPr lang="es-ES" dirty="0"/>
              <a:t>El mayor interés del GAFI, es impedir que el sector financiero sea utilizado para el Lavado de Activos. </a:t>
            </a:r>
          </a:p>
          <a:p>
            <a:pPr algn="just"/>
            <a:r>
              <a:rPr lang="es-ES" dirty="0"/>
              <a:t>Prioridades, La identificación del Cliente, la abolición del secreto bancario, Criminalización del LA, incentivo de Operaciones Sospechosas, refuerzo de controles, auditoria, capacitación al personal bancario. </a:t>
            </a:r>
          </a:p>
          <a:p>
            <a:pPr algn="just"/>
            <a:r>
              <a:rPr lang="es-ES" dirty="0"/>
              <a:t>Modificaciones en 1996, 2003 y 2012. En 2001y 2005 a cauda del 11/9 se adoptan medidas contra la Financiación del Terrorismo </a:t>
            </a:r>
          </a:p>
          <a:p>
            <a:pPr algn="just"/>
            <a:endParaRPr lang="es-ES" dirty="0"/>
          </a:p>
        </p:txBody>
      </p:sp>
      <p:sp>
        <p:nvSpPr>
          <p:cNvPr id="5" name="AutoShape 4" descr="Grupo de Acción Financiera Internacional (GAFI) – Cuentas Claras Digital"/>
          <p:cNvSpPr>
            <a:spLocks noChangeAspect="1" noChangeArrowheads="1"/>
          </p:cNvSpPr>
          <p:nvPr/>
        </p:nvSpPr>
        <p:spPr bwMode="auto">
          <a:xfrm>
            <a:off x="9144830" y="3330257"/>
            <a:ext cx="693101" cy="69310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pic>
        <p:nvPicPr>
          <p:cNvPr id="6" name="Imagen 5"/>
          <p:cNvPicPr>
            <a:picLocks noChangeAspect="1"/>
          </p:cNvPicPr>
          <p:nvPr/>
        </p:nvPicPr>
        <p:blipFill>
          <a:blip r:embed="rId3"/>
          <a:stretch>
            <a:fillRect/>
          </a:stretch>
        </p:blipFill>
        <p:spPr>
          <a:xfrm>
            <a:off x="8120940" y="2676379"/>
            <a:ext cx="3791500" cy="2693961"/>
          </a:xfrm>
          <a:prstGeom prst="rect">
            <a:avLst/>
          </a:prstGeom>
        </p:spPr>
      </p:pic>
    </p:spTree>
    <p:extLst>
      <p:ext uri="{BB962C8B-B14F-4D97-AF65-F5344CB8AC3E}">
        <p14:creationId xmlns:p14="http://schemas.microsoft.com/office/powerpoint/2010/main" val="37335768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25715" y="382385"/>
            <a:ext cx="11190514" cy="1359329"/>
          </a:xfrm>
        </p:spPr>
        <p:txBody>
          <a:bodyPr>
            <a:noAutofit/>
          </a:bodyPr>
          <a:lstStyle/>
          <a:p>
            <a:pPr algn="ctr"/>
            <a:r>
              <a:rPr lang="es-ES" sz="3600" dirty="0"/>
              <a:t>Convenio del consejo de Europa relativo al blanqueo, Seguimiento, embargo y decomiso de los productos del delito</a:t>
            </a:r>
            <a:endParaRPr lang="es-CO" sz="3600" dirty="0"/>
          </a:p>
        </p:txBody>
      </p:sp>
      <p:sp>
        <p:nvSpPr>
          <p:cNvPr id="3" name="Marcador de contenido 2"/>
          <p:cNvSpPr>
            <a:spLocks noGrp="1"/>
          </p:cNvSpPr>
          <p:nvPr>
            <p:ph idx="1"/>
          </p:nvPr>
        </p:nvSpPr>
        <p:spPr>
          <a:xfrm>
            <a:off x="4064000" y="2286001"/>
            <a:ext cx="7366000" cy="4158342"/>
          </a:xfrm>
        </p:spPr>
        <p:txBody>
          <a:bodyPr>
            <a:normAutofit/>
          </a:bodyPr>
          <a:lstStyle/>
          <a:p>
            <a:pPr algn="just"/>
            <a:r>
              <a:rPr lang="es-ES" dirty="0"/>
              <a:t>Se suscribió en Estrasburgo el 8 de noviembre de 1990 por el Comité de Ministros del Consejo de Europa.</a:t>
            </a:r>
          </a:p>
          <a:p>
            <a:pPr algn="just"/>
            <a:r>
              <a:rPr lang="es-ES" dirty="0"/>
              <a:t>Es fundamental por ampliar el elenco de delitos base o previos del LA, recomendado la inclusión de todos los delitos graves que se vinculan en cada legislación interna. No solo el </a:t>
            </a:r>
            <a:r>
              <a:rPr lang="es-ES" dirty="0" err="1"/>
              <a:t>narcotrafico</a:t>
            </a:r>
            <a:r>
              <a:rPr lang="es-ES" dirty="0"/>
              <a:t>. (Código Penal, Art. 323) </a:t>
            </a:r>
          </a:p>
          <a:p>
            <a:pPr algn="just"/>
            <a:r>
              <a:rPr lang="es-ES" dirty="0"/>
              <a:t>Permite incriminar el LA en modalidad culposa. Siendo así tomados criterios de negligencia, imprudencia o inobservancia de la Ley.  En Colombia se Refleja en el Articulo 325 del Código Penal. </a:t>
            </a:r>
          </a:p>
          <a:p>
            <a:pPr algn="just"/>
            <a:r>
              <a:rPr lang="es-ES" dirty="0"/>
              <a:t>Es el primer documento jurídicamente vinculante que considera el LA como delito autónomo. (No ligado al narcotráfico)</a:t>
            </a:r>
            <a:endParaRPr lang="es-CO" dirty="0"/>
          </a:p>
        </p:txBody>
      </p:sp>
      <p:pic>
        <p:nvPicPr>
          <p:cNvPr id="4" name="Imagen 3"/>
          <p:cNvPicPr>
            <a:picLocks noChangeAspect="1"/>
          </p:cNvPicPr>
          <p:nvPr/>
        </p:nvPicPr>
        <p:blipFill>
          <a:blip r:embed="rId3"/>
          <a:stretch>
            <a:fillRect/>
          </a:stretch>
        </p:blipFill>
        <p:spPr>
          <a:xfrm>
            <a:off x="586118" y="2554515"/>
            <a:ext cx="3191606" cy="2743199"/>
          </a:xfrm>
          <a:prstGeom prst="rect">
            <a:avLst/>
          </a:prstGeom>
        </p:spPr>
      </p:pic>
    </p:spTree>
    <p:extLst>
      <p:ext uri="{BB962C8B-B14F-4D97-AF65-F5344CB8AC3E}">
        <p14:creationId xmlns:p14="http://schemas.microsoft.com/office/powerpoint/2010/main" val="22672467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a:t>Organización de los Estados americanos</a:t>
            </a:r>
            <a:endParaRPr lang="es-CO" dirty="0"/>
          </a:p>
        </p:txBody>
      </p:sp>
      <p:sp>
        <p:nvSpPr>
          <p:cNvPr id="3" name="Marcador de contenido 2"/>
          <p:cNvSpPr>
            <a:spLocks noGrp="1"/>
          </p:cNvSpPr>
          <p:nvPr>
            <p:ph idx="1"/>
          </p:nvPr>
        </p:nvSpPr>
        <p:spPr>
          <a:xfrm>
            <a:off x="4644570" y="2286001"/>
            <a:ext cx="6785429" cy="4571999"/>
          </a:xfrm>
        </p:spPr>
        <p:txBody>
          <a:bodyPr>
            <a:normAutofit fontScale="85000" lnSpcReduction="10000"/>
          </a:bodyPr>
          <a:lstStyle/>
          <a:p>
            <a:r>
              <a:rPr lang="es-ES" dirty="0"/>
              <a:t>En marzo de 1992 la Organización de los Estados Americanos adoptaron las recomendaciones del perito de la Comisión Interamericana Contra el Abuso de la Drogas (CICAD).</a:t>
            </a:r>
          </a:p>
          <a:p>
            <a:r>
              <a:rPr lang="es-ES" dirty="0"/>
              <a:t>Allí se establecen procedimientos para congelar y embargar bienes. Ratifica la plena identificación de los clientes a la hora de abrir cuentas bancarias. </a:t>
            </a:r>
          </a:p>
          <a:p>
            <a:r>
              <a:rPr lang="es-ES" dirty="0"/>
              <a:t>Recomienda la retención de los documentos por más de 5 años luego de realizada la transacción, para poder reconstruir las operaciones. </a:t>
            </a:r>
          </a:p>
          <a:p>
            <a:r>
              <a:rPr lang="es-ES" dirty="0"/>
              <a:t>Instaura la necesidad compartir información entre entidades. El secreto bancario debe ceder</a:t>
            </a:r>
          </a:p>
          <a:p>
            <a:r>
              <a:rPr lang="es-ES" dirty="0"/>
              <a:t>Insta a la creación de Unidades de Información y Análisis Financiero. En Colombia se refleja en la Ley 526 de 1998 por la cual se crea la UIAF.  Ley 1121 de 2006 le asigna funciones sobre persecución de FT y la Ley 1621 de 2013 confirma a la UIAF como organismo de inteligencia y Miembro de la Comunidad de inteligencia</a:t>
            </a:r>
            <a:endParaRPr lang="es-CO" dirty="0"/>
          </a:p>
        </p:txBody>
      </p:sp>
      <p:pic>
        <p:nvPicPr>
          <p:cNvPr id="4" name="Imagen 3"/>
          <p:cNvPicPr>
            <a:picLocks noChangeAspect="1"/>
          </p:cNvPicPr>
          <p:nvPr/>
        </p:nvPicPr>
        <p:blipFill>
          <a:blip r:embed="rId3"/>
          <a:stretch>
            <a:fillRect/>
          </a:stretch>
        </p:blipFill>
        <p:spPr>
          <a:xfrm>
            <a:off x="1453923" y="1874517"/>
            <a:ext cx="2143125" cy="2143125"/>
          </a:xfrm>
          <a:prstGeom prst="rect">
            <a:avLst/>
          </a:prstGeom>
        </p:spPr>
      </p:pic>
      <p:pic>
        <p:nvPicPr>
          <p:cNvPr id="5" name="Imagen 4"/>
          <p:cNvPicPr>
            <a:picLocks noChangeAspect="1"/>
          </p:cNvPicPr>
          <p:nvPr/>
        </p:nvPicPr>
        <p:blipFill>
          <a:blip r:embed="rId4"/>
          <a:stretch>
            <a:fillRect/>
          </a:stretch>
        </p:blipFill>
        <p:spPr>
          <a:xfrm>
            <a:off x="1251678" y="4388731"/>
            <a:ext cx="2828925" cy="1619250"/>
          </a:xfrm>
          <a:prstGeom prst="rect">
            <a:avLst/>
          </a:prstGeom>
        </p:spPr>
      </p:pic>
    </p:spTree>
    <p:extLst>
      <p:ext uri="{BB962C8B-B14F-4D97-AF65-F5344CB8AC3E}">
        <p14:creationId xmlns:p14="http://schemas.microsoft.com/office/powerpoint/2010/main" val="41667577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ES" sz="4000" dirty="0"/>
              <a:t>Convención de naciones Unidas contra el crimen organizado transnacional </a:t>
            </a:r>
            <a:endParaRPr lang="es-CO" sz="4000" dirty="0"/>
          </a:p>
        </p:txBody>
      </p:sp>
      <p:sp>
        <p:nvSpPr>
          <p:cNvPr id="3" name="Marcador de contenido 2"/>
          <p:cNvSpPr>
            <a:spLocks noGrp="1"/>
          </p:cNvSpPr>
          <p:nvPr>
            <p:ph idx="1"/>
          </p:nvPr>
        </p:nvSpPr>
        <p:spPr/>
        <p:txBody>
          <a:bodyPr>
            <a:normAutofit lnSpcReduction="10000"/>
          </a:bodyPr>
          <a:lstStyle/>
          <a:p>
            <a:r>
              <a:rPr lang="es-ES" dirty="0"/>
              <a:t>Realizada en el año 2000 en Palermo. Tuvo como propósito fundamental promover la cooperación para prevenir y combatir la delincuencia organizada transnacional. </a:t>
            </a:r>
          </a:p>
          <a:p>
            <a:r>
              <a:rPr lang="es-ES" dirty="0"/>
              <a:t>Se ratifican muchos de los lineamientos ya establecidos (Delitos graves, incautación o embargo preventivo de bienes, funciones de las UIF.</a:t>
            </a:r>
          </a:p>
          <a:p>
            <a:r>
              <a:rPr lang="es-ES" dirty="0"/>
              <a:t>La novedad de esta convección se centra en que insta a los estados parte a tomar acciones necesarias para establecer la responsabilidad civil, penal y administrativa de las personas jurídicas que participen en delitos graves involucrados con grupos delictivos. </a:t>
            </a:r>
          </a:p>
          <a:p>
            <a:r>
              <a:rPr lang="es-ES" dirty="0"/>
              <a:t>Insta porque estas sanciones penales o administrativas sean eficaces, proporcionadas y disuasivas.  </a:t>
            </a:r>
          </a:p>
          <a:p>
            <a:r>
              <a:rPr lang="es-ES" dirty="0"/>
              <a:t>Ratificado mediante la Ley 800 de 2003 y exequible en sentencia C962 de 2003.</a:t>
            </a:r>
          </a:p>
        </p:txBody>
      </p:sp>
    </p:spTree>
    <p:extLst>
      <p:ext uri="{BB962C8B-B14F-4D97-AF65-F5344CB8AC3E}">
        <p14:creationId xmlns:p14="http://schemas.microsoft.com/office/powerpoint/2010/main" val="23057614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ES" sz="8800" dirty="0"/>
              <a:t>Entidades internacionales contra el lavado de activos</a:t>
            </a:r>
            <a:r>
              <a:rPr lang="es-ES" dirty="0"/>
              <a:t> </a:t>
            </a:r>
            <a:endParaRPr lang="es-CO" dirty="0"/>
          </a:p>
        </p:txBody>
      </p:sp>
      <p:sp>
        <p:nvSpPr>
          <p:cNvPr id="3" name="Subtítulo 2"/>
          <p:cNvSpPr>
            <a:spLocks noGrp="1"/>
          </p:cNvSpPr>
          <p:nvPr>
            <p:ph type="subTitle" idx="1"/>
          </p:nvPr>
        </p:nvSpPr>
        <p:spPr/>
        <p:txBody>
          <a:bodyPr/>
          <a:lstStyle/>
          <a:p>
            <a:endParaRPr lang="es-CO" dirty="0"/>
          </a:p>
        </p:txBody>
      </p:sp>
    </p:spTree>
    <p:extLst>
      <p:ext uri="{BB962C8B-B14F-4D97-AF65-F5344CB8AC3E}">
        <p14:creationId xmlns:p14="http://schemas.microsoft.com/office/powerpoint/2010/main" val="35100409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1677" y="382385"/>
            <a:ext cx="10374265" cy="1492132"/>
          </a:xfrm>
        </p:spPr>
        <p:txBody>
          <a:bodyPr>
            <a:normAutofit/>
          </a:bodyPr>
          <a:lstStyle/>
          <a:p>
            <a:pPr algn="ctr"/>
            <a:r>
              <a:rPr lang="es-ES" dirty="0"/>
              <a:t>Grupo de acción financiera Internacional</a:t>
            </a:r>
            <a:endParaRPr lang="es-CO" dirty="0"/>
          </a:p>
        </p:txBody>
      </p:sp>
      <p:sp>
        <p:nvSpPr>
          <p:cNvPr id="3" name="Marcador de contenido 2"/>
          <p:cNvSpPr>
            <a:spLocks noGrp="1"/>
          </p:cNvSpPr>
          <p:nvPr>
            <p:ph idx="1"/>
          </p:nvPr>
        </p:nvSpPr>
        <p:spPr/>
        <p:txBody>
          <a:bodyPr/>
          <a:lstStyle/>
          <a:p>
            <a:pPr algn="just"/>
            <a:endParaRPr lang="es-419" dirty="0"/>
          </a:p>
          <a:p>
            <a:pPr algn="just"/>
            <a:r>
              <a:rPr lang="es-419" dirty="0"/>
              <a:t>El Grupo de Acción Financiera Internacional o GAFI es la máxima autoridad mundial contra el lavado de activos.</a:t>
            </a:r>
          </a:p>
          <a:p>
            <a:pPr algn="just"/>
            <a:r>
              <a:rPr lang="es-419" dirty="0"/>
              <a:t>Dicho Grupo de Acción Financiera Internacional GAFI está conformado por 39 países miembros.</a:t>
            </a:r>
          </a:p>
          <a:p>
            <a:pPr algn="just"/>
            <a:r>
              <a:rPr lang="es-419" dirty="0"/>
              <a:t>el GAFI cuenta con organismos regionales que revisan periódicamente el  cumplimiento de las recomendaciones través de evaluaciones mutuas.</a:t>
            </a:r>
            <a:endParaRPr lang="es-CO" dirty="0"/>
          </a:p>
        </p:txBody>
      </p:sp>
    </p:spTree>
    <p:extLst>
      <p:ext uri="{BB962C8B-B14F-4D97-AF65-F5344CB8AC3E}">
        <p14:creationId xmlns:p14="http://schemas.microsoft.com/office/powerpoint/2010/main" val="471701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Historia del lavado de activos</a:t>
            </a:r>
            <a:endParaRPr lang="es-CO" dirty="0"/>
          </a:p>
        </p:txBody>
      </p:sp>
      <p:sp>
        <p:nvSpPr>
          <p:cNvPr id="3" name="Marcador de contenido 2"/>
          <p:cNvSpPr>
            <a:spLocks noGrp="1"/>
          </p:cNvSpPr>
          <p:nvPr>
            <p:ph idx="1"/>
          </p:nvPr>
        </p:nvSpPr>
        <p:spPr>
          <a:xfrm>
            <a:off x="1251678" y="1874517"/>
            <a:ext cx="5897267" cy="4415447"/>
          </a:xfrm>
        </p:spPr>
        <p:txBody>
          <a:bodyPr>
            <a:normAutofit fontScale="92500" lnSpcReduction="10000"/>
          </a:bodyPr>
          <a:lstStyle/>
          <a:p>
            <a:pPr marL="0" indent="0">
              <a:buNone/>
            </a:pPr>
            <a:r>
              <a:rPr lang="es-ES" b="1" dirty="0"/>
              <a:t>ROMA SIGLO I D.C</a:t>
            </a:r>
            <a:endParaRPr lang="es-CO" b="1" dirty="0"/>
          </a:p>
          <a:p>
            <a:r>
              <a:rPr lang="es-CO" dirty="0"/>
              <a:t>Vespasiano – Impuesto sobre la orina como medida para las obras públicas. </a:t>
            </a:r>
            <a:endParaRPr lang="es-ES" dirty="0"/>
          </a:p>
          <a:p>
            <a:r>
              <a:rPr lang="es-ES" dirty="0"/>
              <a:t>Nerón Emperador remado que antecedió vacío las arcas “Pecunia non </a:t>
            </a:r>
            <a:r>
              <a:rPr lang="es-ES" dirty="0" err="1"/>
              <a:t>olet</a:t>
            </a:r>
            <a:r>
              <a:rPr lang="es-ES" dirty="0"/>
              <a:t>” (El dinero no huele) –</a:t>
            </a:r>
          </a:p>
          <a:p>
            <a:pPr marL="0" indent="0">
              <a:buNone/>
            </a:pPr>
            <a:endParaRPr lang="es-ES" b="1" dirty="0"/>
          </a:p>
          <a:p>
            <a:pPr marL="0" indent="0">
              <a:buNone/>
            </a:pPr>
            <a:r>
              <a:rPr lang="es-ES" b="1" dirty="0"/>
              <a:t>PIRATAS</a:t>
            </a:r>
            <a:r>
              <a:rPr lang="es-ES" dirty="0"/>
              <a:t> </a:t>
            </a:r>
          </a:p>
          <a:p>
            <a:r>
              <a:rPr lang="es-ES" dirty="0"/>
              <a:t>Obtenían dinero mediante ilícitos, los ocultaban de la autoridad para luego disfrutarlos. </a:t>
            </a:r>
          </a:p>
          <a:p>
            <a:r>
              <a:rPr lang="es-ES" dirty="0"/>
              <a:t>Sobornos (Reyes o autoridad)</a:t>
            </a:r>
          </a:p>
          <a:p>
            <a:r>
              <a:rPr lang="es-ES" dirty="0"/>
              <a:t>Protegías el origen del dinero (Engaño y muertes para lograrlo)</a:t>
            </a:r>
          </a:p>
        </p:txBody>
      </p:sp>
      <p:pic>
        <p:nvPicPr>
          <p:cNvPr id="1028" name="Picture 4" descr="7 dudas sobre la funesta reputación de Nerón (¿y fue de verdad tan infame?)  - BBC News Mun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8945" y="1539814"/>
            <a:ext cx="3806247" cy="2131498"/>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3"/>
          <a:stretch>
            <a:fillRect/>
          </a:stretch>
        </p:blipFill>
        <p:spPr>
          <a:xfrm>
            <a:off x="7799170" y="3881151"/>
            <a:ext cx="2505795" cy="2505795"/>
          </a:xfrm>
          <a:prstGeom prst="rect">
            <a:avLst/>
          </a:prstGeom>
        </p:spPr>
      </p:pic>
    </p:spTree>
    <p:extLst>
      <p:ext uri="{BB962C8B-B14F-4D97-AF65-F5344CB8AC3E}">
        <p14:creationId xmlns:p14="http://schemas.microsoft.com/office/powerpoint/2010/main" val="7222316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Organismos regionales del GAFI </a:t>
            </a:r>
            <a:endParaRPr lang="es-CO" dirty="0"/>
          </a:p>
        </p:txBody>
      </p:sp>
      <p:pic>
        <p:nvPicPr>
          <p:cNvPr id="4" name="Marcador de contenido 3"/>
          <p:cNvPicPr>
            <a:picLocks noGrp="1" noChangeAspect="1"/>
          </p:cNvPicPr>
          <p:nvPr>
            <p:ph idx="1"/>
          </p:nvPr>
        </p:nvPicPr>
        <p:blipFill>
          <a:blip r:embed="rId2"/>
          <a:stretch>
            <a:fillRect/>
          </a:stretch>
        </p:blipFill>
        <p:spPr>
          <a:xfrm>
            <a:off x="1451428" y="1128451"/>
            <a:ext cx="9051652" cy="5257073"/>
          </a:xfrm>
          <a:prstGeom prst="rect">
            <a:avLst/>
          </a:prstGeom>
        </p:spPr>
      </p:pic>
    </p:spTree>
    <p:extLst>
      <p:ext uri="{BB962C8B-B14F-4D97-AF65-F5344CB8AC3E}">
        <p14:creationId xmlns:p14="http://schemas.microsoft.com/office/powerpoint/2010/main" val="3103077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a:t>¿Que es el GAFILAFT? </a:t>
            </a:r>
            <a:endParaRPr lang="es-CO" dirty="0"/>
          </a:p>
        </p:txBody>
      </p:sp>
      <p:sp>
        <p:nvSpPr>
          <p:cNvPr id="3" name="Marcador de contenido 2"/>
          <p:cNvSpPr>
            <a:spLocks noGrp="1"/>
          </p:cNvSpPr>
          <p:nvPr>
            <p:ph idx="1"/>
          </p:nvPr>
        </p:nvSpPr>
        <p:spPr>
          <a:xfrm>
            <a:off x="971458" y="1461562"/>
            <a:ext cx="8098800" cy="4806501"/>
          </a:xfrm>
        </p:spPr>
        <p:txBody>
          <a:bodyPr>
            <a:normAutofit lnSpcReduction="10000"/>
          </a:bodyPr>
          <a:lstStyle/>
          <a:p>
            <a:pPr algn="just"/>
            <a:r>
              <a:rPr lang="es-419" dirty="0"/>
              <a:t>El Grupo de Acción Financiera de Latinoamérica (GAFILAT) es una organización intergubernamental de base regional que agrupa a 18 países de América del Sur, Centroamérica y América del Norte. </a:t>
            </a:r>
          </a:p>
          <a:p>
            <a:pPr algn="just"/>
            <a:r>
              <a:rPr lang="es-419" dirty="0"/>
              <a:t>El GAFILAT fue creado para prevenir y combatir el lavado de activos, el financiamiento del terrorismo y de la proliferación de armas de destrucción masiva (LA/FT/FP), a través del compromiso de mejora continua de las políticas nacionales contra estos flagelos y la profundización en los distintos mecanismos de cooperación entre los países miembros.</a:t>
            </a:r>
          </a:p>
          <a:p>
            <a:pPr algn="just"/>
            <a:r>
              <a:rPr lang="es-419" dirty="0"/>
              <a:t>El GAFILAT apoya a sus miembros en la implementación de las 40 Recomendaciones y en el fortalecimiento de un sistema regional ALA/CFT. Las herramientas principales para asistir a los países son las medidas de capacitación y asistencia técnica a través de la elaboración de guías, informes y documentos de apoyo, y las evaluaciones mutuas</a:t>
            </a:r>
            <a:endParaRPr lang="es-CO" dirty="0"/>
          </a:p>
        </p:txBody>
      </p:sp>
      <p:pic>
        <p:nvPicPr>
          <p:cNvPr id="10" name="Imagen 9"/>
          <p:cNvPicPr>
            <a:picLocks noChangeAspect="1"/>
          </p:cNvPicPr>
          <p:nvPr/>
        </p:nvPicPr>
        <p:blipFill>
          <a:blip r:embed="rId2"/>
          <a:stretch>
            <a:fillRect/>
          </a:stretch>
        </p:blipFill>
        <p:spPr>
          <a:xfrm>
            <a:off x="9362186" y="2478342"/>
            <a:ext cx="1937208" cy="2550858"/>
          </a:xfrm>
          <a:prstGeom prst="rect">
            <a:avLst/>
          </a:prstGeom>
        </p:spPr>
      </p:pic>
    </p:spTree>
    <p:extLst>
      <p:ext uri="{BB962C8B-B14F-4D97-AF65-F5344CB8AC3E}">
        <p14:creationId xmlns:p14="http://schemas.microsoft.com/office/powerpoint/2010/main" val="37824632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a:t>GAFILAT antes GAFISUD</a:t>
            </a:r>
            <a:endParaRPr lang="es-CO" dirty="0"/>
          </a:p>
        </p:txBody>
      </p:sp>
      <p:pic>
        <p:nvPicPr>
          <p:cNvPr id="4" name="Marcador de contenido 3"/>
          <p:cNvPicPr>
            <a:picLocks noGrp="1" noChangeAspect="1"/>
          </p:cNvPicPr>
          <p:nvPr>
            <p:ph idx="1"/>
          </p:nvPr>
        </p:nvPicPr>
        <p:blipFill>
          <a:blip r:embed="rId3"/>
          <a:stretch>
            <a:fillRect/>
          </a:stretch>
        </p:blipFill>
        <p:spPr>
          <a:xfrm>
            <a:off x="2269582" y="1297622"/>
            <a:ext cx="8142514" cy="5246807"/>
          </a:xfrm>
          <a:prstGeom prst="rect">
            <a:avLst/>
          </a:prstGeom>
        </p:spPr>
      </p:pic>
    </p:spTree>
    <p:extLst>
      <p:ext uri="{BB962C8B-B14F-4D97-AF65-F5344CB8AC3E}">
        <p14:creationId xmlns:p14="http://schemas.microsoft.com/office/powerpoint/2010/main" val="42135295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419" dirty="0"/>
              <a:t>EVALUACIONES MUTUAS, CAPACITACIONES</a:t>
            </a:r>
            <a:br>
              <a:rPr lang="es-419" dirty="0"/>
            </a:br>
            <a:r>
              <a:rPr lang="es-419" dirty="0"/>
              <a:t>Y ASISTENCIA TÉCNICA</a:t>
            </a:r>
            <a:endParaRPr lang="es-CO" dirty="0"/>
          </a:p>
        </p:txBody>
      </p:sp>
      <p:sp>
        <p:nvSpPr>
          <p:cNvPr id="3" name="Marcador de contenido 2"/>
          <p:cNvSpPr>
            <a:spLocks noGrp="1"/>
          </p:cNvSpPr>
          <p:nvPr>
            <p:ph idx="1"/>
          </p:nvPr>
        </p:nvSpPr>
        <p:spPr/>
        <p:txBody>
          <a:bodyPr/>
          <a:lstStyle/>
          <a:p>
            <a:endParaRPr lang="es-419" dirty="0"/>
          </a:p>
          <a:p>
            <a:endParaRPr lang="es-419" dirty="0"/>
          </a:p>
          <a:p>
            <a:r>
              <a:rPr lang="es-419" dirty="0"/>
              <a:t>La evaluación mutua (EM) consiste en una revisión de los sistemas y mecanismos que se han creado en cada país miembro para la prevención y el combate del LA/FT. Estos sistemas son conocidos como Sistema ALA/CFT.  El proceso de evaluación conlleva el estudio y análisis del cumplimiento de las 40 Recomendaciones del GAFI y la efectividad de sus resultados. </a:t>
            </a:r>
            <a:endParaRPr lang="es-CO" dirty="0"/>
          </a:p>
        </p:txBody>
      </p:sp>
    </p:spTree>
    <p:extLst>
      <p:ext uri="{BB962C8B-B14F-4D97-AF65-F5344CB8AC3E}">
        <p14:creationId xmlns:p14="http://schemas.microsoft.com/office/powerpoint/2010/main" val="6811374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p:cNvPicPr>
            <a:picLocks noGrp="1" noChangeAspect="1"/>
          </p:cNvPicPr>
          <p:nvPr>
            <p:ph idx="1"/>
          </p:nvPr>
        </p:nvPicPr>
        <p:blipFill>
          <a:blip r:embed="rId2"/>
          <a:stretch>
            <a:fillRect/>
          </a:stretch>
        </p:blipFill>
        <p:spPr>
          <a:xfrm>
            <a:off x="0" y="0"/>
            <a:ext cx="6902246" cy="6852768"/>
          </a:xfrm>
          <a:prstGeom prst="rect">
            <a:avLst/>
          </a:prstGeom>
        </p:spPr>
      </p:pic>
      <p:sp>
        <p:nvSpPr>
          <p:cNvPr id="3" name="Rectángulo 2"/>
          <p:cNvSpPr/>
          <p:nvPr/>
        </p:nvSpPr>
        <p:spPr>
          <a:xfrm>
            <a:off x="7270954" y="1982413"/>
            <a:ext cx="4365523" cy="2031325"/>
          </a:xfrm>
          <a:prstGeom prst="rect">
            <a:avLst/>
          </a:prstGeom>
        </p:spPr>
        <p:txBody>
          <a:bodyPr wrap="square">
            <a:spAutoFit/>
          </a:bodyPr>
          <a:lstStyle/>
          <a:p>
            <a:r>
              <a:rPr lang="es-419" dirty="0"/>
              <a:t>La metodología actual, basada en el proceso de evaluación elaborado por el GAFI, fue aprobada en febrero de 2013 y levemente modificada.</a:t>
            </a:r>
          </a:p>
          <a:p>
            <a:endParaRPr lang="es-419" dirty="0"/>
          </a:p>
          <a:p>
            <a:r>
              <a:rPr lang="es-419" dirty="0"/>
              <a:t>Este proceso de evaluación mutua puede extenderse hasta por 18 meses.</a:t>
            </a:r>
            <a:endParaRPr lang="es-CO" dirty="0"/>
          </a:p>
        </p:txBody>
      </p:sp>
    </p:spTree>
    <p:extLst>
      <p:ext uri="{BB962C8B-B14F-4D97-AF65-F5344CB8AC3E}">
        <p14:creationId xmlns:p14="http://schemas.microsoft.com/office/powerpoint/2010/main" val="39322864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a:t>Capacitaciones y Asistencia técnica </a:t>
            </a:r>
            <a:endParaRPr lang="es-CO" dirty="0"/>
          </a:p>
        </p:txBody>
      </p:sp>
      <p:sp>
        <p:nvSpPr>
          <p:cNvPr id="3" name="Marcador de contenido 2"/>
          <p:cNvSpPr>
            <a:spLocks noGrp="1"/>
          </p:cNvSpPr>
          <p:nvPr>
            <p:ph idx="1"/>
          </p:nvPr>
        </p:nvSpPr>
        <p:spPr>
          <a:xfrm>
            <a:off x="5075507" y="2552700"/>
            <a:ext cx="6354493" cy="3429000"/>
          </a:xfrm>
        </p:spPr>
        <p:txBody>
          <a:bodyPr/>
          <a:lstStyle/>
          <a:p>
            <a:pPr algn="just"/>
            <a:endParaRPr lang="es-419" dirty="0"/>
          </a:p>
          <a:p>
            <a:pPr algn="just"/>
            <a:r>
              <a:rPr lang="es-419" dirty="0"/>
              <a:t>La capacitación y preparación de las autoridades de los países es trascendental para el éxito de la EM. En este sentido, las naciones que inician el proceso de evaluación mutua reciben preparación especializada, en la cual se instruye a sus funcionarios en la Metodología de Evaluación desde un enfoque de país evaluado.</a:t>
            </a:r>
            <a:endParaRPr lang="es-CO" dirty="0"/>
          </a:p>
        </p:txBody>
      </p:sp>
      <p:pic>
        <p:nvPicPr>
          <p:cNvPr id="4" name="Imagen 3"/>
          <p:cNvPicPr>
            <a:picLocks noChangeAspect="1"/>
          </p:cNvPicPr>
          <p:nvPr/>
        </p:nvPicPr>
        <p:blipFill>
          <a:blip r:embed="rId2"/>
          <a:stretch>
            <a:fillRect/>
          </a:stretch>
        </p:blipFill>
        <p:spPr>
          <a:xfrm>
            <a:off x="1524000" y="2899256"/>
            <a:ext cx="3551507" cy="2367079"/>
          </a:xfrm>
          <a:prstGeom prst="rect">
            <a:avLst/>
          </a:prstGeom>
        </p:spPr>
      </p:pic>
    </p:spTree>
    <p:extLst>
      <p:ext uri="{BB962C8B-B14F-4D97-AF65-F5344CB8AC3E}">
        <p14:creationId xmlns:p14="http://schemas.microsoft.com/office/powerpoint/2010/main" val="22331800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1678" y="249649"/>
            <a:ext cx="10178322" cy="1492132"/>
          </a:xfrm>
        </p:spPr>
        <p:txBody>
          <a:bodyPr/>
          <a:lstStyle/>
          <a:p>
            <a:pPr algn="ctr"/>
            <a:r>
              <a:rPr lang="es-ES" dirty="0"/>
              <a:t>40 RECOMENDACIONES DEL </a:t>
            </a:r>
            <a:r>
              <a:rPr lang="es-ES" dirty="0" err="1"/>
              <a:t>gafi</a:t>
            </a:r>
            <a:r>
              <a:rPr lang="es-ES" dirty="0"/>
              <a:t> </a:t>
            </a:r>
            <a:endParaRPr lang="es-CO"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66375881"/>
              </p:ext>
            </p:extLst>
          </p:nvPr>
        </p:nvGraphicFramePr>
        <p:xfrm>
          <a:off x="1120876" y="1194619"/>
          <a:ext cx="13642259" cy="55601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729111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a:t>Jurisdicciones cooperantes y no cooperantes</a:t>
            </a:r>
            <a:endParaRPr lang="es-CO" dirty="0"/>
          </a:p>
        </p:txBody>
      </p:sp>
      <p:sp>
        <p:nvSpPr>
          <p:cNvPr id="3" name="Marcador de contenido 2"/>
          <p:cNvSpPr>
            <a:spLocks noGrp="1"/>
          </p:cNvSpPr>
          <p:nvPr>
            <p:ph idx="1"/>
          </p:nvPr>
        </p:nvSpPr>
        <p:spPr>
          <a:xfrm>
            <a:off x="1251678" y="2286001"/>
            <a:ext cx="7508864" cy="4114799"/>
          </a:xfrm>
        </p:spPr>
        <p:txBody>
          <a:bodyPr>
            <a:normAutofit lnSpcReduction="10000"/>
          </a:bodyPr>
          <a:lstStyle/>
          <a:p>
            <a:pPr algn="just"/>
            <a:r>
              <a:rPr lang="es-ES" b="1" dirty="0"/>
              <a:t>Países no cooperantes: </a:t>
            </a:r>
            <a:r>
              <a:rPr lang="es-ES" dirty="0"/>
              <a:t>Son aquellas </a:t>
            </a:r>
            <a:r>
              <a:rPr lang="es-419" dirty="0"/>
              <a:t>jurisdicciones que de acuerdo con la declaración del GAFI, no están desarrollando las medidas necesarias para proteger la integridad de sus sistemas financieros dentro del marco internacional de prevención del blanqueo de capitales y de la financiación del terrorismo.</a:t>
            </a:r>
          </a:p>
          <a:p>
            <a:pPr marL="0" indent="0" algn="just">
              <a:buNone/>
            </a:pPr>
            <a:endParaRPr lang="es-419" b="1" dirty="0"/>
          </a:p>
          <a:p>
            <a:pPr algn="just"/>
            <a:r>
              <a:rPr lang="es-ES" b="1" dirty="0"/>
              <a:t>Lista negra del GAFI (País no cooperante):  </a:t>
            </a:r>
            <a:r>
              <a:rPr lang="es-ES" dirty="0"/>
              <a:t>Países de alto riesgo</a:t>
            </a:r>
            <a:r>
              <a:rPr lang="es-ES" b="1" dirty="0"/>
              <a:t> </a:t>
            </a:r>
            <a:r>
              <a:rPr lang="es-419" dirty="0"/>
              <a:t>República Popular Democrática de Corea e Irán.</a:t>
            </a:r>
          </a:p>
          <a:p>
            <a:pPr algn="just"/>
            <a:endParaRPr lang="es-419" b="1" dirty="0"/>
          </a:p>
          <a:p>
            <a:pPr algn="just"/>
            <a:r>
              <a:rPr lang="es-419" b="1" dirty="0"/>
              <a:t>Lista Gris: </a:t>
            </a:r>
            <a:r>
              <a:rPr lang="es-419" dirty="0"/>
              <a:t>bajo mayor control</a:t>
            </a:r>
            <a:r>
              <a:rPr lang="es-419" b="1" dirty="0"/>
              <a:t> </a:t>
            </a:r>
            <a:r>
              <a:rPr lang="es-419" dirty="0"/>
              <a:t>Albania, Bahamas, Barbados, Botsuana, Camboya, Ghana, Jamaica, Mauricio, Myanmar, Nicaragua, Pakistán, Panamá, Uganda, Siria, Yemen y Zimbabue.</a:t>
            </a:r>
          </a:p>
        </p:txBody>
      </p:sp>
      <p:pic>
        <p:nvPicPr>
          <p:cNvPr id="4" name="Imagen 3"/>
          <p:cNvPicPr>
            <a:picLocks noChangeAspect="1"/>
          </p:cNvPicPr>
          <p:nvPr/>
        </p:nvPicPr>
        <p:blipFill>
          <a:blip r:embed="rId2"/>
          <a:stretch>
            <a:fillRect/>
          </a:stretch>
        </p:blipFill>
        <p:spPr>
          <a:xfrm>
            <a:off x="9228804" y="2466053"/>
            <a:ext cx="1905000" cy="952500"/>
          </a:xfrm>
          <a:prstGeom prst="rect">
            <a:avLst/>
          </a:prstGeom>
        </p:spPr>
      </p:pic>
      <p:pic>
        <p:nvPicPr>
          <p:cNvPr id="5" name="Imagen 4"/>
          <p:cNvPicPr>
            <a:picLocks noChangeAspect="1"/>
          </p:cNvPicPr>
          <p:nvPr/>
        </p:nvPicPr>
        <p:blipFill>
          <a:blip r:embed="rId3"/>
          <a:stretch>
            <a:fillRect/>
          </a:stretch>
        </p:blipFill>
        <p:spPr>
          <a:xfrm>
            <a:off x="9228804" y="4179629"/>
            <a:ext cx="1905000" cy="1090404"/>
          </a:xfrm>
          <a:prstGeom prst="rect">
            <a:avLst/>
          </a:prstGeom>
        </p:spPr>
      </p:pic>
    </p:spTree>
    <p:extLst>
      <p:ext uri="{BB962C8B-B14F-4D97-AF65-F5344CB8AC3E}">
        <p14:creationId xmlns:p14="http://schemas.microsoft.com/office/powerpoint/2010/main" val="34531322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a:t>Comité de Basilea</a:t>
            </a:r>
            <a:br>
              <a:rPr lang="es-ES" dirty="0"/>
            </a:br>
            <a:endParaRPr lang="es-CO" dirty="0"/>
          </a:p>
        </p:txBody>
      </p:sp>
      <p:sp>
        <p:nvSpPr>
          <p:cNvPr id="3" name="Marcador de contenido 2"/>
          <p:cNvSpPr>
            <a:spLocks noGrp="1"/>
          </p:cNvSpPr>
          <p:nvPr>
            <p:ph idx="1"/>
          </p:nvPr>
        </p:nvSpPr>
        <p:spPr>
          <a:xfrm>
            <a:off x="1251678" y="1519084"/>
            <a:ext cx="6530451" cy="5338916"/>
          </a:xfrm>
        </p:spPr>
        <p:txBody>
          <a:bodyPr>
            <a:normAutofit fontScale="92500" lnSpcReduction="10000"/>
          </a:bodyPr>
          <a:lstStyle/>
          <a:p>
            <a:pPr algn="just"/>
            <a:r>
              <a:rPr lang="es-ES" dirty="0"/>
              <a:t>Propende por la administración de los riesgos a los que se expone el sector financiero para esto propone los siguientes puntos: </a:t>
            </a:r>
          </a:p>
          <a:p>
            <a:pPr algn="just"/>
            <a:r>
              <a:rPr lang="es-ES" dirty="0"/>
              <a:t>Perfiles de riesgo</a:t>
            </a:r>
          </a:p>
          <a:p>
            <a:pPr algn="just"/>
            <a:r>
              <a:rPr lang="es-419" dirty="0"/>
              <a:t>Medición, comprensión, administración y mitigación de riesgos:</a:t>
            </a:r>
          </a:p>
          <a:p>
            <a:pPr marL="0" indent="0" algn="just">
              <a:buNone/>
            </a:pPr>
            <a:r>
              <a:rPr lang="es-419" dirty="0"/>
              <a:t>- Medición y comprensión de los riesgos</a:t>
            </a:r>
          </a:p>
          <a:p>
            <a:pPr marL="0" indent="0" algn="just">
              <a:buNone/>
            </a:pPr>
            <a:r>
              <a:rPr lang="es-419" dirty="0"/>
              <a:t>- Mecanismos adecuados de Gobierno </a:t>
            </a:r>
            <a:r>
              <a:rPr lang="es-CO" b="1" dirty="0"/>
              <a:t>Tres líneas de defensa</a:t>
            </a:r>
          </a:p>
          <a:p>
            <a:pPr marL="0" indent="0" algn="just">
              <a:buNone/>
            </a:pPr>
            <a:r>
              <a:rPr lang="es-419" dirty="0"/>
              <a:t>- Un sistema de monitoreo transaccional adecuado</a:t>
            </a:r>
          </a:p>
          <a:p>
            <a:pPr marL="0" indent="0" algn="just">
              <a:buNone/>
            </a:pPr>
            <a:r>
              <a:rPr lang="es-419" dirty="0"/>
              <a:t>- Política de vinculación del cliente</a:t>
            </a:r>
          </a:p>
          <a:p>
            <a:pPr marL="0" indent="0" algn="just">
              <a:buNone/>
            </a:pPr>
            <a:r>
              <a:rPr lang="es-419" dirty="0"/>
              <a:t>- Identificación, verificación y perfilamiento del cliente y el beneficiario final</a:t>
            </a:r>
          </a:p>
          <a:p>
            <a:pPr marL="0" indent="0" algn="just">
              <a:buNone/>
            </a:pPr>
            <a:r>
              <a:rPr lang="es-ES" dirty="0"/>
              <a:t>- Monitoreo Permanente</a:t>
            </a:r>
          </a:p>
          <a:p>
            <a:pPr marL="0" indent="0" algn="just">
              <a:buNone/>
            </a:pPr>
            <a:r>
              <a:rPr lang="es-ES" dirty="0"/>
              <a:t>- Manejo de la información</a:t>
            </a:r>
          </a:p>
          <a:p>
            <a:pPr marL="0" indent="0" algn="just">
              <a:buNone/>
            </a:pPr>
            <a:r>
              <a:rPr lang="es-419" dirty="0"/>
              <a:t>- Reporte de operaciones sospechosas y congelamiento de activos</a:t>
            </a:r>
            <a:endParaRPr lang="es-ES" dirty="0"/>
          </a:p>
        </p:txBody>
      </p:sp>
      <p:pic>
        <p:nvPicPr>
          <p:cNvPr id="4" name="Imagen 3"/>
          <p:cNvPicPr>
            <a:picLocks noChangeAspect="1"/>
          </p:cNvPicPr>
          <p:nvPr/>
        </p:nvPicPr>
        <p:blipFill>
          <a:blip r:embed="rId2"/>
          <a:stretch>
            <a:fillRect/>
          </a:stretch>
        </p:blipFill>
        <p:spPr>
          <a:xfrm>
            <a:off x="7993949" y="2743200"/>
            <a:ext cx="3878504" cy="2580968"/>
          </a:xfrm>
          <a:prstGeom prst="rect">
            <a:avLst/>
          </a:prstGeom>
        </p:spPr>
      </p:pic>
    </p:spTree>
    <p:extLst>
      <p:ext uri="{BB962C8B-B14F-4D97-AF65-F5344CB8AC3E}">
        <p14:creationId xmlns:p14="http://schemas.microsoft.com/office/powerpoint/2010/main" val="14830373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a:t>GRUPO EGMONT </a:t>
            </a:r>
            <a:endParaRPr lang="es-CO" dirty="0"/>
          </a:p>
        </p:txBody>
      </p:sp>
      <p:sp>
        <p:nvSpPr>
          <p:cNvPr id="3" name="Marcador de contenido 2"/>
          <p:cNvSpPr>
            <a:spLocks noGrp="1"/>
          </p:cNvSpPr>
          <p:nvPr>
            <p:ph idx="1"/>
          </p:nvPr>
        </p:nvSpPr>
        <p:spPr>
          <a:xfrm>
            <a:off x="4732297" y="2344995"/>
            <a:ext cx="6697703" cy="3593591"/>
          </a:xfrm>
        </p:spPr>
        <p:txBody>
          <a:bodyPr>
            <a:normAutofit/>
          </a:bodyPr>
          <a:lstStyle/>
          <a:p>
            <a:pPr algn="just"/>
            <a:r>
              <a:rPr lang="es-419" dirty="0"/>
              <a:t>El Grupo Egmont se creó en 1995 para facilitar la cooperación entre entidades - que ahora se conocen como Unidades de Inteligencia Financiera (UIF) - en la lucha contra el lavado de activos. Con el paso del tiempo, la misión de las UIF y del Grupo Egmont se ha ampliado de manera que ahora incluye el lavado de activos, los delitos precedentes asociados y el financiamiento del terrorismo. Básicamente, el Grupo Egmont se dedica y se consagra a la colaboración y cooperación internacional entre las UIF.</a:t>
            </a:r>
            <a:endParaRPr lang="es-CO" dirty="0"/>
          </a:p>
        </p:txBody>
      </p:sp>
      <p:pic>
        <p:nvPicPr>
          <p:cNvPr id="6" name="Imagen 5"/>
          <p:cNvPicPr>
            <a:picLocks noChangeAspect="1"/>
          </p:cNvPicPr>
          <p:nvPr/>
        </p:nvPicPr>
        <p:blipFill>
          <a:blip r:embed="rId2"/>
          <a:stretch>
            <a:fillRect/>
          </a:stretch>
        </p:blipFill>
        <p:spPr>
          <a:xfrm>
            <a:off x="909666" y="2566219"/>
            <a:ext cx="3712774" cy="2354057"/>
          </a:xfrm>
          <a:prstGeom prst="rect">
            <a:avLst/>
          </a:prstGeom>
        </p:spPr>
      </p:pic>
    </p:spTree>
    <p:extLst>
      <p:ext uri="{BB962C8B-B14F-4D97-AF65-F5344CB8AC3E}">
        <p14:creationId xmlns:p14="http://schemas.microsoft.com/office/powerpoint/2010/main" val="778669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a:t>¿Por qué se le denomina “lavado de dinero?</a:t>
            </a:r>
            <a:endParaRPr lang="es-CO" dirty="0"/>
          </a:p>
        </p:txBody>
      </p:sp>
      <p:sp>
        <p:nvSpPr>
          <p:cNvPr id="3" name="Marcador de contenido 2"/>
          <p:cNvSpPr>
            <a:spLocks noGrp="1"/>
          </p:cNvSpPr>
          <p:nvPr>
            <p:ph idx="1"/>
          </p:nvPr>
        </p:nvSpPr>
        <p:spPr>
          <a:xfrm>
            <a:off x="1251678" y="2286001"/>
            <a:ext cx="5038286" cy="4104547"/>
          </a:xfrm>
        </p:spPr>
        <p:txBody>
          <a:bodyPr>
            <a:normAutofit/>
          </a:bodyPr>
          <a:lstStyle/>
          <a:p>
            <a:r>
              <a:rPr lang="es-ES" dirty="0"/>
              <a:t>Chicago de los años 20 – AL CAPONE. </a:t>
            </a:r>
          </a:p>
          <a:p>
            <a:r>
              <a:rPr lang="es-ES" dirty="0"/>
              <a:t>Cadenas de lavanderías y otros negocios. </a:t>
            </a:r>
          </a:p>
          <a:p>
            <a:r>
              <a:rPr lang="es-ES" dirty="0"/>
              <a:t>Características principales: Pago exclusivo en efectivo. </a:t>
            </a:r>
          </a:p>
          <a:p>
            <a:r>
              <a:rPr lang="es-ES" dirty="0"/>
              <a:t>Mesclaban las guanacias del día antes de declarar al fisco. </a:t>
            </a:r>
          </a:p>
          <a:p>
            <a:r>
              <a:rPr lang="es-ES" dirty="0"/>
              <a:t>Detención de Al Capone se da por obtener “</a:t>
            </a:r>
            <a:r>
              <a:rPr lang="es-419" b="1" i="1" dirty="0"/>
              <a:t>ingresos ilegales y defraudación fiscal</a:t>
            </a:r>
            <a:r>
              <a:rPr lang="es-419" dirty="0"/>
              <a:t>”</a:t>
            </a:r>
          </a:p>
          <a:p>
            <a:r>
              <a:rPr lang="es-419" dirty="0"/>
              <a:t>Sumas que hacienden a 300 millones de dólares.</a:t>
            </a:r>
            <a:endParaRPr lang="es-CO" dirty="0"/>
          </a:p>
        </p:txBody>
      </p:sp>
      <p:pic>
        <p:nvPicPr>
          <p:cNvPr id="4" name="Imagen 3"/>
          <p:cNvPicPr>
            <a:picLocks noChangeAspect="1"/>
          </p:cNvPicPr>
          <p:nvPr/>
        </p:nvPicPr>
        <p:blipFill>
          <a:blip r:embed="rId2"/>
          <a:stretch>
            <a:fillRect/>
          </a:stretch>
        </p:blipFill>
        <p:spPr>
          <a:xfrm>
            <a:off x="7010400" y="2286000"/>
            <a:ext cx="3160569" cy="1769919"/>
          </a:xfrm>
          <a:prstGeom prst="rect">
            <a:avLst/>
          </a:prstGeom>
        </p:spPr>
      </p:pic>
      <p:pic>
        <p:nvPicPr>
          <p:cNvPr id="5" name="Imagen 4"/>
          <p:cNvPicPr>
            <a:picLocks noChangeAspect="1"/>
          </p:cNvPicPr>
          <p:nvPr/>
        </p:nvPicPr>
        <p:blipFill>
          <a:blip r:embed="rId3"/>
          <a:stretch>
            <a:fillRect/>
          </a:stretch>
        </p:blipFill>
        <p:spPr>
          <a:xfrm>
            <a:off x="7010400" y="4287333"/>
            <a:ext cx="3160569" cy="2103215"/>
          </a:xfrm>
          <a:prstGeom prst="rect">
            <a:avLst/>
          </a:prstGeom>
        </p:spPr>
      </p:pic>
    </p:spTree>
    <p:extLst>
      <p:ext uri="{BB962C8B-B14F-4D97-AF65-F5344CB8AC3E}">
        <p14:creationId xmlns:p14="http://schemas.microsoft.com/office/powerpoint/2010/main" val="32013817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a:t>Políticas clave que subyacen del GRUPO Egmont </a:t>
            </a:r>
            <a:endParaRPr lang="es-CO" dirty="0"/>
          </a:p>
        </p:txBody>
      </p:sp>
      <p:sp>
        <p:nvSpPr>
          <p:cNvPr id="3" name="Marcador de contenido 2"/>
          <p:cNvSpPr>
            <a:spLocks noGrp="1"/>
          </p:cNvSpPr>
          <p:nvPr>
            <p:ph idx="1"/>
          </p:nvPr>
        </p:nvSpPr>
        <p:spPr>
          <a:xfrm>
            <a:off x="1251679" y="2286001"/>
            <a:ext cx="5475664" cy="3593591"/>
          </a:xfrm>
        </p:spPr>
        <p:txBody>
          <a:bodyPr>
            <a:normAutofit lnSpcReduction="10000"/>
          </a:bodyPr>
          <a:lstStyle/>
          <a:p>
            <a:r>
              <a:rPr lang="es-419" sz="2400" dirty="0"/>
              <a:t>Se proporciona asistencia a los Miembros.</a:t>
            </a:r>
          </a:p>
          <a:p>
            <a:r>
              <a:rPr lang="es-419" sz="2400" dirty="0"/>
              <a:t>Posibilidad de una pronta solución. </a:t>
            </a:r>
          </a:p>
          <a:p>
            <a:r>
              <a:rPr lang="es-419" sz="2400" dirty="0"/>
              <a:t>Equidad y transparencia reales y aparentes</a:t>
            </a:r>
          </a:p>
          <a:p>
            <a:r>
              <a:rPr lang="es-CO" sz="2400" dirty="0"/>
              <a:t>Exigencia de flexibilidad.</a:t>
            </a:r>
          </a:p>
          <a:p>
            <a:r>
              <a:rPr lang="es-419" sz="2400" dirty="0"/>
              <a:t>Las sanciones se imponen sólo como último recurso.</a:t>
            </a:r>
            <a:endParaRPr lang="es-CO" sz="2400" dirty="0"/>
          </a:p>
        </p:txBody>
      </p:sp>
      <p:pic>
        <p:nvPicPr>
          <p:cNvPr id="4" name="Imagen 3"/>
          <p:cNvPicPr>
            <a:picLocks noChangeAspect="1"/>
          </p:cNvPicPr>
          <p:nvPr/>
        </p:nvPicPr>
        <p:blipFill>
          <a:blip r:embed="rId2"/>
          <a:stretch>
            <a:fillRect/>
          </a:stretch>
        </p:blipFill>
        <p:spPr>
          <a:xfrm>
            <a:off x="6727343" y="2920181"/>
            <a:ext cx="4907443" cy="2773772"/>
          </a:xfrm>
          <a:prstGeom prst="rect">
            <a:avLst/>
          </a:prstGeom>
        </p:spPr>
      </p:pic>
    </p:spTree>
    <p:extLst>
      <p:ext uri="{BB962C8B-B14F-4D97-AF65-F5344CB8AC3E}">
        <p14:creationId xmlns:p14="http://schemas.microsoft.com/office/powerpoint/2010/main" val="1308505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419" dirty="0"/>
              <a:t>La Oficina de las Naciones Unidas contra la Droga y el Delito (UNODC)</a:t>
            </a:r>
            <a:endParaRPr lang="es-CO" dirty="0"/>
          </a:p>
        </p:txBody>
      </p:sp>
      <p:sp>
        <p:nvSpPr>
          <p:cNvPr id="3" name="Marcador de contenido 2"/>
          <p:cNvSpPr>
            <a:spLocks noGrp="1"/>
          </p:cNvSpPr>
          <p:nvPr>
            <p:ph idx="1"/>
          </p:nvPr>
        </p:nvSpPr>
        <p:spPr>
          <a:xfrm>
            <a:off x="3937818" y="1874517"/>
            <a:ext cx="7492181" cy="4659018"/>
          </a:xfrm>
        </p:spPr>
        <p:txBody>
          <a:bodyPr>
            <a:normAutofit/>
          </a:bodyPr>
          <a:lstStyle/>
          <a:p>
            <a:pPr algn="just"/>
            <a:r>
              <a:rPr lang="es-419" dirty="0"/>
              <a:t>La Oficina de las Naciones Unidas contra la Droga y el Delito (UNODC) es un líder mundial en la lucha contra las drogas ilícitas y la delincuencia internacional, además de estar encargada de ejecutar el programa principal de las Naciones Unidas contra el terrorismo.</a:t>
            </a:r>
          </a:p>
          <a:p>
            <a:endParaRPr lang="es-419" dirty="0"/>
          </a:p>
          <a:p>
            <a:pPr algn="just"/>
            <a:r>
              <a:rPr lang="es-419" dirty="0"/>
              <a:t>La UNODC fue establecida en 1997 y está integrada por unos 500 funcionarios en todo el mundo. Tiene su sede en Viena y opera 20 oficinas extrasede, así como oficinas de enlace en Nueva York y Bruselas. La labor de la UNODC consiste en educar a las personas en todo el mundo sobre los peligros del uso indebido de drogas y fortalecer las intervenciones internacionales contra la producción y el tráfico de drogas ilícitas y la delincuencia relacionada con las drogas. </a:t>
            </a:r>
          </a:p>
        </p:txBody>
      </p:sp>
      <p:pic>
        <p:nvPicPr>
          <p:cNvPr id="4" name="Imagen 3"/>
          <p:cNvPicPr>
            <a:picLocks noChangeAspect="1"/>
          </p:cNvPicPr>
          <p:nvPr/>
        </p:nvPicPr>
        <p:blipFill>
          <a:blip r:embed="rId2"/>
          <a:stretch>
            <a:fillRect/>
          </a:stretch>
        </p:blipFill>
        <p:spPr>
          <a:xfrm>
            <a:off x="599678" y="2713704"/>
            <a:ext cx="3338139" cy="1869358"/>
          </a:xfrm>
          <a:prstGeom prst="rect">
            <a:avLst/>
          </a:prstGeom>
        </p:spPr>
      </p:pic>
    </p:spTree>
    <p:extLst>
      <p:ext uri="{BB962C8B-B14F-4D97-AF65-F5344CB8AC3E}">
        <p14:creationId xmlns:p14="http://schemas.microsoft.com/office/powerpoint/2010/main" val="35528869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a:t>Mandatos de la UNODC</a:t>
            </a:r>
            <a:endParaRPr lang="es-CO"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693973282"/>
              </p:ext>
            </p:extLst>
          </p:nvPr>
        </p:nvGraphicFramePr>
        <p:xfrm>
          <a:off x="870155" y="1106129"/>
          <a:ext cx="11046542" cy="56043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604221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ES" sz="9600" dirty="0"/>
              <a:t>Entidades nacionales contra el lavado de activos</a:t>
            </a:r>
            <a:r>
              <a:rPr lang="es-ES" dirty="0"/>
              <a:t> </a:t>
            </a:r>
            <a:endParaRPr lang="es-CO" dirty="0"/>
          </a:p>
        </p:txBody>
      </p:sp>
      <p:sp>
        <p:nvSpPr>
          <p:cNvPr id="3" name="Subtítulo 2"/>
          <p:cNvSpPr>
            <a:spLocks noGrp="1"/>
          </p:cNvSpPr>
          <p:nvPr>
            <p:ph type="subTitle" idx="1"/>
          </p:nvPr>
        </p:nvSpPr>
        <p:spPr/>
        <p:txBody>
          <a:bodyPr/>
          <a:lstStyle/>
          <a:p>
            <a:endParaRPr lang="es-CO"/>
          </a:p>
        </p:txBody>
      </p:sp>
    </p:spTree>
    <p:extLst>
      <p:ext uri="{BB962C8B-B14F-4D97-AF65-F5344CB8AC3E}">
        <p14:creationId xmlns:p14="http://schemas.microsoft.com/office/powerpoint/2010/main" val="14662106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O"/>
          </a:p>
        </p:txBody>
      </p:sp>
      <p:pic>
        <p:nvPicPr>
          <p:cNvPr id="4" name="Marcador de contenido 3"/>
          <p:cNvPicPr>
            <a:picLocks noGrp="1" noChangeAspect="1"/>
          </p:cNvPicPr>
          <p:nvPr>
            <p:ph idx="1"/>
          </p:nvPr>
        </p:nvPicPr>
        <p:blipFill>
          <a:blip r:embed="rId3"/>
          <a:stretch>
            <a:fillRect/>
          </a:stretch>
        </p:blipFill>
        <p:spPr>
          <a:xfrm>
            <a:off x="0" y="0"/>
            <a:ext cx="12215779" cy="6858000"/>
          </a:xfrm>
          <a:prstGeom prst="rect">
            <a:avLst/>
          </a:prstGeom>
        </p:spPr>
      </p:pic>
    </p:spTree>
    <p:extLst>
      <p:ext uri="{BB962C8B-B14F-4D97-AF65-F5344CB8AC3E}">
        <p14:creationId xmlns:p14="http://schemas.microsoft.com/office/powerpoint/2010/main" val="21735196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a:t>UNIDAD DE INFORMACIÓN y análisis financiero</a:t>
            </a:r>
            <a:endParaRPr lang="es-CO" dirty="0"/>
          </a:p>
        </p:txBody>
      </p:sp>
      <p:sp>
        <p:nvSpPr>
          <p:cNvPr id="3" name="Marcador de contenido 2"/>
          <p:cNvSpPr>
            <a:spLocks noGrp="1"/>
          </p:cNvSpPr>
          <p:nvPr>
            <p:ph idx="1"/>
          </p:nvPr>
        </p:nvSpPr>
        <p:spPr>
          <a:xfrm>
            <a:off x="1251678" y="2286001"/>
            <a:ext cx="10178322" cy="4247534"/>
          </a:xfrm>
        </p:spPr>
        <p:txBody>
          <a:bodyPr>
            <a:normAutofit fontScale="85000" lnSpcReduction="10000"/>
          </a:bodyPr>
          <a:lstStyle/>
          <a:p>
            <a:r>
              <a:rPr lang="es-419" dirty="0"/>
              <a:t>La Unidad de Información y Análisis Financiero (UIAF) es un organismo de inteligencia económica y financiera que centraliza, sistematiza y analiza la información suministrada por las entidades </a:t>
            </a:r>
            <a:r>
              <a:rPr lang="es-419" dirty="0" err="1"/>
              <a:t>reportantes</a:t>
            </a:r>
            <a:r>
              <a:rPr lang="es-419" dirty="0"/>
              <a:t> y fuentes abiertas, para prevenir y detectar posibles operaciones de lavado de activos, sus delitos fuente, y la financiación del terrorismo.</a:t>
            </a:r>
          </a:p>
          <a:p>
            <a:r>
              <a:rPr lang="es-419" dirty="0"/>
              <a:t>Es el órgano de inteligencia financiera del país, fue creada por la Ley 526 de 1999 y reglamentada por el Decreto compilatorio 1068 de 2015, con el fin de prevenir, detectar y luchar contra el lavado de activos y la financiación del terrorismo.</a:t>
            </a:r>
          </a:p>
          <a:p>
            <a:r>
              <a:rPr lang="es-419" dirty="0"/>
              <a:t>A partir de 2013 la UIAF entró a ser parte de la Comunidad de Inteligencia por medio de la Ley 1621 de 2013. Su función en este nuevo marco normativo es proteger los derechos humanos, prevenir y combatir amenazas internas o externas contra la vigencia del régimen democrático, el régimen constitucional y legal, la seguridad y la defensa nacional, entre otras.</a:t>
            </a:r>
          </a:p>
          <a:p>
            <a:r>
              <a:rPr lang="es-419" dirty="0"/>
              <a:t>De esta forma, la UIAF se establece como un organismo de inteligencia económica y financiera, que centraliza, sistematiza y analiza la información recaudada en virtud de las leyes 526 de 1999 y 1621 de 2013 suministrada por las entidades </a:t>
            </a:r>
            <a:r>
              <a:rPr lang="es-419" dirty="0" err="1"/>
              <a:t>reportantes</a:t>
            </a:r>
            <a:r>
              <a:rPr lang="es-419" dirty="0"/>
              <a:t> y fuentes abiertas, para prevenir y detectar posibles operaciones de lavado de activos, financiación del terrorismo y sus delitos fuente.</a:t>
            </a:r>
            <a:endParaRPr lang="es-CO" dirty="0"/>
          </a:p>
        </p:txBody>
      </p:sp>
    </p:spTree>
    <p:extLst>
      <p:ext uri="{BB962C8B-B14F-4D97-AF65-F5344CB8AC3E}">
        <p14:creationId xmlns:p14="http://schemas.microsoft.com/office/powerpoint/2010/main" val="29524662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ENTIDADES REPORTANTES</a:t>
            </a:r>
            <a:endParaRPr lang="es-CO" dirty="0"/>
          </a:p>
        </p:txBody>
      </p:sp>
      <p:sp>
        <p:nvSpPr>
          <p:cNvPr id="3" name="Marcador de contenido 2"/>
          <p:cNvSpPr>
            <a:spLocks noGrp="1"/>
          </p:cNvSpPr>
          <p:nvPr>
            <p:ph idx="1"/>
          </p:nvPr>
        </p:nvSpPr>
        <p:spPr>
          <a:xfrm>
            <a:off x="1073917" y="2424897"/>
            <a:ext cx="10178322" cy="3593591"/>
          </a:xfrm>
        </p:spPr>
        <p:txBody>
          <a:bodyPr>
            <a:normAutofit lnSpcReduction="10000"/>
          </a:bodyPr>
          <a:lstStyle/>
          <a:p>
            <a:endParaRPr lang="es-CO" dirty="0">
              <a:hlinkClick r:id="rId2"/>
            </a:endParaRPr>
          </a:p>
          <a:p>
            <a:endParaRPr lang="es-CO" dirty="0">
              <a:hlinkClick r:id="rId2"/>
            </a:endParaRPr>
          </a:p>
          <a:p>
            <a:endParaRPr lang="es-CO" dirty="0">
              <a:hlinkClick r:id="rId2"/>
            </a:endParaRPr>
          </a:p>
          <a:p>
            <a:endParaRPr lang="es-CO" dirty="0">
              <a:hlinkClick r:id="rId2"/>
            </a:endParaRPr>
          </a:p>
          <a:p>
            <a:endParaRPr lang="es-CO" dirty="0">
              <a:hlinkClick r:id="rId2"/>
            </a:endParaRPr>
          </a:p>
          <a:p>
            <a:endParaRPr lang="es-CO" dirty="0">
              <a:hlinkClick r:id="rId2"/>
            </a:endParaRPr>
          </a:p>
          <a:p>
            <a:endParaRPr lang="es-CO" dirty="0">
              <a:hlinkClick r:id="rId2"/>
            </a:endParaRPr>
          </a:p>
          <a:p>
            <a:endParaRPr lang="es-CO" dirty="0">
              <a:hlinkClick r:id="rId2"/>
            </a:endParaRPr>
          </a:p>
          <a:p>
            <a:r>
              <a:rPr lang="es-CO" dirty="0">
                <a:hlinkClick r:id="rId2"/>
              </a:rPr>
              <a:t>https://www.uiaf.gov.co/reportantes/entidades</a:t>
            </a:r>
            <a:r>
              <a:rPr lang="es-CO" dirty="0"/>
              <a:t> </a:t>
            </a:r>
          </a:p>
        </p:txBody>
      </p:sp>
      <p:pic>
        <p:nvPicPr>
          <p:cNvPr id="4" name="Imagen 3"/>
          <p:cNvPicPr>
            <a:picLocks noChangeAspect="1"/>
          </p:cNvPicPr>
          <p:nvPr/>
        </p:nvPicPr>
        <p:blipFill>
          <a:blip r:embed="rId3"/>
          <a:stretch>
            <a:fillRect/>
          </a:stretch>
        </p:blipFill>
        <p:spPr>
          <a:xfrm>
            <a:off x="1899046" y="1874517"/>
            <a:ext cx="8528064" cy="3181222"/>
          </a:xfrm>
          <a:prstGeom prst="rect">
            <a:avLst/>
          </a:prstGeom>
        </p:spPr>
      </p:pic>
    </p:spTree>
    <p:extLst>
      <p:ext uri="{BB962C8B-B14F-4D97-AF65-F5344CB8AC3E}">
        <p14:creationId xmlns:p14="http://schemas.microsoft.com/office/powerpoint/2010/main" val="1697913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419" dirty="0"/>
              <a:t>Fuentes y producción de información</a:t>
            </a:r>
            <a:endParaRPr lang="es-CO" dirty="0"/>
          </a:p>
        </p:txBody>
      </p:sp>
      <p:pic>
        <p:nvPicPr>
          <p:cNvPr id="4" name="Marcador de contenido 3"/>
          <p:cNvPicPr>
            <a:picLocks noGrp="1" noChangeAspect="1"/>
          </p:cNvPicPr>
          <p:nvPr>
            <p:ph idx="1"/>
          </p:nvPr>
        </p:nvPicPr>
        <p:blipFill>
          <a:blip r:embed="rId2"/>
          <a:stretch>
            <a:fillRect/>
          </a:stretch>
        </p:blipFill>
        <p:spPr>
          <a:xfrm>
            <a:off x="1932039" y="2001891"/>
            <a:ext cx="8627805" cy="4696913"/>
          </a:xfrm>
          <a:prstGeom prst="rect">
            <a:avLst/>
          </a:prstGeom>
        </p:spPr>
      </p:pic>
    </p:spTree>
    <p:extLst>
      <p:ext uri="{BB962C8B-B14F-4D97-AF65-F5344CB8AC3E}">
        <p14:creationId xmlns:p14="http://schemas.microsoft.com/office/powerpoint/2010/main" val="22196124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Fiscalía General de la </a:t>
            </a:r>
            <a:r>
              <a:rPr lang="es-ES" dirty="0" err="1"/>
              <a:t>Nacion</a:t>
            </a:r>
            <a:endParaRPr lang="es-CO" dirty="0"/>
          </a:p>
        </p:txBody>
      </p:sp>
      <p:sp>
        <p:nvSpPr>
          <p:cNvPr id="3" name="Marcador de contenido 2"/>
          <p:cNvSpPr>
            <a:spLocks noGrp="1"/>
          </p:cNvSpPr>
          <p:nvPr>
            <p:ph idx="1"/>
          </p:nvPr>
        </p:nvSpPr>
        <p:spPr>
          <a:xfrm>
            <a:off x="1251678" y="1874517"/>
            <a:ext cx="4927896" cy="4747509"/>
          </a:xfrm>
        </p:spPr>
        <p:txBody>
          <a:bodyPr>
            <a:normAutofit/>
          </a:bodyPr>
          <a:lstStyle/>
          <a:p>
            <a:pPr algn="just"/>
            <a:r>
              <a:rPr lang="es-419" dirty="0"/>
              <a:t>Son quienes ejercen la acción penal y elaboran y ejecutan la política criminal del Estado; garantizan la tutela judicial efectiva de los derechos de los intervinientes en el proceso penal; generan confianza y seguridad jurídica en la sociedad mediante la búsqueda de la verdad, la justicia y la reparación. De igual forma, analizan y valoran la evidencia presentada por las autoridades judiciales, que buscan obtener sanciones representadas en sentencias condenatorias y de extinción de dominio.</a:t>
            </a:r>
            <a:endParaRPr lang="es-CO" dirty="0"/>
          </a:p>
        </p:txBody>
      </p:sp>
      <p:pic>
        <p:nvPicPr>
          <p:cNvPr id="4" name="Imagen 3"/>
          <p:cNvPicPr>
            <a:picLocks noChangeAspect="1"/>
          </p:cNvPicPr>
          <p:nvPr/>
        </p:nvPicPr>
        <p:blipFill>
          <a:blip r:embed="rId2"/>
          <a:stretch>
            <a:fillRect/>
          </a:stretch>
        </p:blipFill>
        <p:spPr>
          <a:xfrm>
            <a:off x="7194040" y="1874517"/>
            <a:ext cx="3221493" cy="4329634"/>
          </a:xfrm>
          <a:prstGeom prst="rect">
            <a:avLst/>
          </a:prstGeom>
        </p:spPr>
      </p:pic>
    </p:spTree>
    <p:extLst>
      <p:ext uri="{BB962C8B-B14F-4D97-AF65-F5344CB8AC3E}">
        <p14:creationId xmlns:p14="http://schemas.microsoft.com/office/powerpoint/2010/main" val="4856983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1678" y="118253"/>
            <a:ext cx="10178322" cy="1492132"/>
          </a:xfrm>
        </p:spPr>
        <p:txBody>
          <a:bodyPr>
            <a:normAutofit/>
          </a:bodyPr>
          <a:lstStyle/>
          <a:p>
            <a:pPr algn="ctr"/>
            <a:r>
              <a:rPr lang="es-419" sz="4400" dirty="0"/>
              <a:t>Interacción de los componentes del sistema ALA/CFT</a:t>
            </a:r>
            <a:endParaRPr lang="es-CO" sz="4400" dirty="0"/>
          </a:p>
        </p:txBody>
      </p:sp>
      <p:pic>
        <p:nvPicPr>
          <p:cNvPr id="4" name="Marcador de contenido 3"/>
          <p:cNvPicPr>
            <a:picLocks noGrp="1" noChangeAspect="1"/>
          </p:cNvPicPr>
          <p:nvPr>
            <p:ph idx="1"/>
          </p:nvPr>
        </p:nvPicPr>
        <p:blipFill>
          <a:blip r:embed="rId2"/>
          <a:stretch>
            <a:fillRect/>
          </a:stretch>
        </p:blipFill>
        <p:spPr>
          <a:xfrm>
            <a:off x="2462979" y="1273279"/>
            <a:ext cx="7329949" cy="5584722"/>
          </a:xfrm>
          <a:prstGeom prst="rect">
            <a:avLst/>
          </a:prstGeom>
        </p:spPr>
      </p:pic>
    </p:spTree>
    <p:extLst>
      <p:ext uri="{BB962C8B-B14F-4D97-AF65-F5344CB8AC3E}">
        <p14:creationId xmlns:p14="http://schemas.microsoft.com/office/powerpoint/2010/main" val="2276009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a:t>¿CÓMO SE DEFINE EL LAVADO DE ACTIVOS?</a:t>
            </a:r>
            <a:endParaRPr lang="es-CO" dirty="0"/>
          </a:p>
        </p:txBody>
      </p:sp>
      <p:sp>
        <p:nvSpPr>
          <p:cNvPr id="3" name="Marcador de contenido 2"/>
          <p:cNvSpPr>
            <a:spLocks noGrp="1"/>
          </p:cNvSpPr>
          <p:nvPr>
            <p:ph idx="1"/>
          </p:nvPr>
        </p:nvSpPr>
        <p:spPr>
          <a:xfrm>
            <a:off x="1362514" y="2147456"/>
            <a:ext cx="4096177" cy="2937162"/>
          </a:xfrm>
        </p:spPr>
        <p:txBody>
          <a:bodyPr/>
          <a:lstStyle/>
          <a:p>
            <a:r>
              <a:rPr lang="es-ES" dirty="0"/>
              <a:t>Existe una variedad de conceptos sobre el lavado de activos. </a:t>
            </a:r>
          </a:p>
          <a:p>
            <a:pPr algn="just"/>
            <a:r>
              <a:rPr lang="es-ES" dirty="0"/>
              <a:t>Todos concuerdan en que dicha actividad tiene el </a:t>
            </a:r>
            <a:r>
              <a:rPr lang="es-ES" i="1" dirty="0"/>
              <a:t>“propósito de ocultar el origen ilícito de los recursos y su posterior vinculación al torrente económico de un  territorio” (Hernando Hernández, 2017). </a:t>
            </a:r>
          </a:p>
          <a:p>
            <a:pPr marL="0" indent="0" algn="just">
              <a:buNone/>
            </a:pPr>
            <a:endParaRPr lang="es-CO" i="1" dirty="0"/>
          </a:p>
        </p:txBody>
      </p:sp>
      <p:sp>
        <p:nvSpPr>
          <p:cNvPr id="4" name="Marcador de contenido 2"/>
          <p:cNvSpPr txBox="1">
            <a:spLocks/>
          </p:cNvSpPr>
          <p:nvPr/>
        </p:nvSpPr>
        <p:spPr>
          <a:xfrm>
            <a:off x="6340839" y="2147456"/>
            <a:ext cx="4096177" cy="4100944"/>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marL="0" indent="0" algn="just">
              <a:buFont typeface="Arial" panose="020B0604020202020204" pitchFamily="34" charset="0"/>
              <a:buNone/>
            </a:pPr>
            <a:r>
              <a:rPr lang="es-ES" b="1" dirty="0"/>
              <a:t>Definición: </a:t>
            </a:r>
          </a:p>
          <a:p>
            <a:pPr marL="0" indent="0" algn="just">
              <a:buNone/>
            </a:pPr>
            <a:r>
              <a:rPr lang="es-ES" i="1" dirty="0"/>
              <a:t> </a:t>
            </a:r>
            <a:r>
              <a:rPr lang="es-419" i="1" dirty="0"/>
              <a:t>El lavado de activos (LA) busca ocultar o disimular la naturaleza, origen, ubicación, propiedad o control de dinero y/o bienes obtenidos ilegalmente. Implica introducir en la economía activos de procedencia ilícita, dándoles apariencia de legalidad al valerse de actividades lícitas, lo que permite a delincuentes y organizaciones criminales disfrazar el origen ilegal de su producto, sin poner en peligro su fuente. (UAF, Chile)</a:t>
            </a:r>
            <a:r>
              <a:rPr lang="es-419" i="1" dirty="0" err="1"/>
              <a:t>hhh</a:t>
            </a:r>
            <a:r>
              <a:rPr lang="es-419" i="1" dirty="0"/>
              <a:t> </a:t>
            </a:r>
            <a:endParaRPr lang="es-CO" i="1" dirty="0"/>
          </a:p>
        </p:txBody>
      </p:sp>
    </p:spTree>
    <p:extLst>
      <p:ext uri="{BB962C8B-B14F-4D97-AF65-F5344CB8AC3E}">
        <p14:creationId xmlns:p14="http://schemas.microsoft.com/office/powerpoint/2010/main" val="30936825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419" dirty="0"/>
              <a:t> </a:t>
            </a:r>
            <a:r>
              <a:rPr lang="es-419" sz="4400" dirty="0"/>
              <a:t>Comisión de Coordinación Interinstitucional para el Control del Lavado de Activos (CCICLA)</a:t>
            </a:r>
            <a:endParaRPr lang="es-CO" sz="4400" dirty="0"/>
          </a:p>
        </p:txBody>
      </p:sp>
      <p:sp>
        <p:nvSpPr>
          <p:cNvPr id="3" name="Marcador de contenido 2"/>
          <p:cNvSpPr>
            <a:spLocks noGrp="1"/>
          </p:cNvSpPr>
          <p:nvPr>
            <p:ph idx="1"/>
          </p:nvPr>
        </p:nvSpPr>
        <p:spPr>
          <a:xfrm>
            <a:off x="4409768" y="2286001"/>
            <a:ext cx="7020232" cy="4203289"/>
          </a:xfrm>
        </p:spPr>
        <p:txBody>
          <a:bodyPr>
            <a:normAutofit/>
          </a:bodyPr>
          <a:lstStyle/>
          <a:p>
            <a:pPr algn="just"/>
            <a:r>
              <a:rPr lang="es-419" dirty="0"/>
              <a:t>Es el organismo consultivo del Gobierno Nacional y ente coordinador de las acciones que desarrolla el Estado para combatir el lavado de activos y la financiación del terrorismo, creada en 1995 mediante el  Decreto 950 de 1995  y modificado por los decretos 754 de 1996, 200 de 2003 y  Decreto 3420 de 2004 .</a:t>
            </a:r>
          </a:p>
          <a:p>
            <a:pPr algn="just"/>
            <a:r>
              <a:rPr lang="es-419" dirty="0"/>
              <a:t>Se encarga de formular la política de Gobierno en contra de los fenómenos asociados al lavado de activos, el enriquecimiento y financiación de las organizaciones criminales y terroristas. Consolidar y evaluar las propuestas de política presentadas por los comités operativos y recomendar a la instancia pertinente su adopción</a:t>
            </a:r>
            <a:endParaRPr lang="es-CO" dirty="0"/>
          </a:p>
        </p:txBody>
      </p:sp>
      <p:pic>
        <p:nvPicPr>
          <p:cNvPr id="4" name="Imagen 3"/>
          <p:cNvPicPr>
            <a:picLocks noChangeAspect="1"/>
          </p:cNvPicPr>
          <p:nvPr/>
        </p:nvPicPr>
        <p:blipFill>
          <a:blip r:embed="rId3"/>
          <a:stretch>
            <a:fillRect/>
          </a:stretch>
        </p:blipFill>
        <p:spPr>
          <a:xfrm>
            <a:off x="904567" y="3205316"/>
            <a:ext cx="3244647" cy="1351936"/>
          </a:xfrm>
          <a:prstGeom prst="rect">
            <a:avLst/>
          </a:prstGeom>
        </p:spPr>
      </p:pic>
    </p:spTree>
    <p:extLst>
      <p:ext uri="{BB962C8B-B14F-4D97-AF65-F5344CB8AC3E}">
        <p14:creationId xmlns:p14="http://schemas.microsoft.com/office/powerpoint/2010/main" val="14816006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CO" dirty="0"/>
              <a:t>	Sistemas de prevención de riesgos la/ft</a:t>
            </a:r>
            <a:br>
              <a:rPr lang="es-CO" dirty="0"/>
            </a:br>
            <a:endParaRPr lang="es-CO" dirty="0"/>
          </a:p>
        </p:txBody>
      </p:sp>
      <p:sp>
        <p:nvSpPr>
          <p:cNvPr id="3" name="Marcador de contenido 2"/>
          <p:cNvSpPr>
            <a:spLocks noGrp="1"/>
          </p:cNvSpPr>
          <p:nvPr>
            <p:ph idx="1"/>
          </p:nvPr>
        </p:nvSpPr>
        <p:spPr>
          <a:xfrm>
            <a:off x="1251678" y="2005781"/>
            <a:ext cx="10178322" cy="3873811"/>
          </a:xfrm>
        </p:spPr>
        <p:txBody>
          <a:bodyPr>
            <a:normAutofit fontScale="92500" lnSpcReduction="10000"/>
          </a:bodyPr>
          <a:lstStyle/>
          <a:p>
            <a:r>
              <a:rPr lang="es-419" dirty="0"/>
              <a:t>Normativa nacional.</a:t>
            </a:r>
          </a:p>
          <a:p>
            <a:r>
              <a:rPr lang="es-419" dirty="0"/>
              <a:t>SARLAFT para las entidades financieras </a:t>
            </a:r>
          </a:p>
          <a:p>
            <a:r>
              <a:rPr lang="es-419" dirty="0"/>
              <a:t>SAGRILAFT para el sector real</a:t>
            </a:r>
          </a:p>
          <a:p>
            <a:r>
              <a:rPr lang="es-419" dirty="0"/>
              <a:t>SARLAFT para el sector cooperativo (Superintendencia de la Economía Solidaria)</a:t>
            </a:r>
          </a:p>
          <a:p>
            <a:r>
              <a:rPr lang="es-419" dirty="0"/>
              <a:t>SARLAFT del sector Salud (Superintendencia Nacional de Salud)</a:t>
            </a:r>
          </a:p>
          <a:p>
            <a:r>
              <a:rPr lang="es-419" dirty="0"/>
              <a:t>SIPLA para el sector aduanero y SARLAFT de los profesionales del cambio (DIAN)</a:t>
            </a:r>
          </a:p>
          <a:p>
            <a:r>
              <a:rPr lang="es-419" dirty="0"/>
              <a:t>SIPLAFT para empresas transportadoras de carga (</a:t>
            </a:r>
            <a:r>
              <a:rPr lang="es-419" dirty="0" err="1"/>
              <a:t>Super</a:t>
            </a:r>
            <a:r>
              <a:rPr lang="es-419" dirty="0"/>
              <a:t> Transporte)</a:t>
            </a:r>
          </a:p>
          <a:p>
            <a:r>
              <a:rPr lang="es-419" dirty="0"/>
              <a:t>SIPLAFT de los juegos de suerte y azar (</a:t>
            </a:r>
            <a:r>
              <a:rPr lang="es-419" dirty="0" err="1"/>
              <a:t>Coljuegos</a:t>
            </a:r>
            <a:r>
              <a:rPr lang="es-419" dirty="0"/>
              <a:t>)</a:t>
            </a:r>
          </a:p>
          <a:p>
            <a:r>
              <a:rPr lang="es-419" dirty="0"/>
              <a:t>SARLAFT para los operadores postales de pago ( Min TIC)</a:t>
            </a:r>
          </a:p>
          <a:p>
            <a:r>
              <a:rPr lang="es-419" dirty="0"/>
              <a:t>SARLAFT para transportadoras de valores y </a:t>
            </a:r>
            <a:r>
              <a:rPr lang="es-419" dirty="0" err="1"/>
              <a:t>blindadoras</a:t>
            </a:r>
            <a:r>
              <a:rPr lang="es-419" dirty="0"/>
              <a:t> (</a:t>
            </a:r>
            <a:r>
              <a:rPr lang="es-419" dirty="0" err="1"/>
              <a:t>Super</a:t>
            </a:r>
            <a:r>
              <a:rPr lang="es-419" dirty="0"/>
              <a:t> Vigilancia y Seguridad Privada)</a:t>
            </a:r>
          </a:p>
          <a:p>
            <a:endParaRPr lang="es-CO" dirty="0"/>
          </a:p>
        </p:txBody>
      </p:sp>
    </p:spTree>
    <p:extLst>
      <p:ext uri="{BB962C8B-B14F-4D97-AF65-F5344CB8AC3E}">
        <p14:creationId xmlns:p14="http://schemas.microsoft.com/office/powerpoint/2010/main" val="2856400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251677" y="645105"/>
            <a:ext cx="4357499" cy="1320855"/>
          </a:xfrm>
        </p:spPr>
        <p:txBody>
          <a:bodyPr>
            <a:normAutofit/>
          </a:bodyPr>
          <a:lstStyle/>
          <a:p>
            <a:r>
              <a:rPr lang="es-ES" sz="2800"/>
              <a:t>¿Cmo se define la Financiación del TERRORISMO?</a:t>
            </a:r>
            <a:endParaRPr lang="es-CO" sz="2800"/>
          </a:p>
        </p:txBody>
      </p:sp>
      <p:sp>
        <p:nvSpPr>
          <p:cNvPr id="3" name="Marcador de contenido 2"/>
          <p:cNvSpPr>
            <a:spLocks noGrp="1"/>
          </p:cNvSpPr>
          <p:nvPr>
            <p:ph idx="1"/>
          </p:nvPr>
        </p:nvSpPr>
        <p:spPr>
          <a:xfrm>
            <a:off x="1251678" y="2286001"/>
            <a:ext cx="4363595" cy="3593591"/>
          </a:xfrm>
        </p:spPr>
        <p:txBody>
          <a:bodyPr>
            <a:normAutofit/>
          </a:bodyPr>
          <a:lstStyle/>
          <a:p>
            <a:pPr algn="just"/>
            <a:r>
              <a:rPr lang="es-CO" b="0" i="0" u="none" strike="noStrike" dirty="0">
                <a:solidFill>
                  <a:schemeClr val="tx1"/>
                </a:solidFill>
                <a:effectLst/>
                <a:latin typeface="Lato" panose="020F0502020204030203" pitchFamily="34" charset="0"/>
              </a:rPr>
              <a:t>Es cada asistencia, apoyo o conspiración, sean en forma directa o indirecta para coleccionar fondos con la intención que se usen con el fin de cometer un acto terrorista; sea por un autor individual o una organización terrorista. Pueden ser tanto fondos lícitos como ilícitos (GAFI)</a:t>
            </a:r>
            <a:endParaRPr lang="es-CO" dirty="0">
              <a:solidFill>
                <a:schemeClr val="tx1"/>
              </a:solidFill>
            </a:endParaRPr>
          </a:p>
        </p:txBody>
      </p:sp>
      <p:pic>
        <p:nvPicPr>
          <p:cNvPr id="1026" name="Picture 2" descr="Clásicos de Arquitectura: Torres Gemelas / Minoru Yamasaki Associates +  Emery Roth &amp; Sons | ArchDaily Colombia">
            <a:extLst>
              <a:ext uri="{FF2B5EF4-FFF2-40B4-BE49-F238E27FC236}">
                <a16:creationId xmlns:a16="http://schemas.microsoft.com/office/drawing/2014/main" id="{C96CD9F4-57BA-8D6E-404A-6D3CC43CC14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150281" y="645106"/>
            <a:ext cx="5072568" cy="55940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9186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ES" dirty="0"/>
              <a:t>¿Cómo se desarrolla el lavado de activos y </a:t>
            </a:r>
            <a:r>
              <a:rPr lang="es-ES" dirty="0" err="1"/>
              <a:t>lA</a:t>
            </a:r>
            <a:r>
              <a:rPr lang="es-ES" dirty="0"/>
              <a:t> FINACIACIÓN DEL TERRORISMO?</a:t>
            </a:r>
            <a:endParaRPr lang="es-CO" dirty="0"/>
          </a:p>
        </p:txBody>
      </p:sp>
      <p:sp>
        <p:nvSpPr>
          <p:cNvPr id="3" name="Marcador de contenido 2"/>
          <p:cNvSpPr>
            <a:spLocks noGrp="1"/>
          </p:cNvSpPr>
          <p:nvPr>
            <p:ph sz="half" idx="1"/>
          </p:nvPr>
        </p:nvSpPr>
        <p:spPr>
          <a:xfrm>
            <a:off x="5915891" y="2230581"/>
            <a:ext cx="5514109" cy="4100945"/>
          </a:xfrm>
        </p:spPr>
        <p:txBody>
          <a:bodyPr>
            <a:normAutofit fontScale="92500" lnSpcReduction="10000"/>
          </a:bodyPr>
          <a:lstStyle/>
          <a:p>
            <a:pPr marL="0" indent="0" algn="just">
              <a:buNone/>
            </a:pPr>
            <a:r>
              <a:rPr lang="es-ES" b="1" dirty="0"/>
              <a:t>1. Obtención.</a:t>
            </a:r>
          </a:p>
          <a:p>
            <a:pPr marL="0" indent="0" algn="just">
              <a:buNone/>
            </a:pPr>
            <a:r>
              <a:rPr lang="es-ES" dirty="0"/>
              <a:t>- Recolección de dinero mediante el ilícito (Articulo 323 del Código Penal)</a:t>
            </a:r>
          </a:p>
          <a:p>
            <a:pPr marL="0" indent="0" algn="just">
              <a:buNone/>
            </a:pPr>
            <a:r>
              <a:rPr lang="es-ES" b="1" dirty="0"/>
              <a:t>2. Colocación en el sector financiero. </a:t>
            </a:r>
          </a:p>
          <a:p>
            <a:pPr marL="0" indent="0" algn="just">
              <a:buNone/>
            </a:pPr>
            <a:r>
              <a:rPr lang="es-ES" dirty="0"/>
              <a:t>- El mejor lugar para ocultar un árbol es el bosque</a:t>
            </a:r>
          </a:p>
          <a:p>
            <a:pPr marL="0" indent="0" algn="just">
              <a:buNone/>
            </a:pPr>
            <a:r>
              <a:rPr lang="es-ES" dirty="0"/>
              <a:t>- Con frecuencia se utiliza el </a:t>
            </a:r>
            <a:r>
              <a:rPr lang="es-ES" dirty="0" err="1"/>
              <a:t>pitufeo</a:t>
            </a:r>
            <a:r>
              <a:rPr lang="es-ES" dirty="0"/>
              <a:t> (Transacciones que no generan sospecha) </a:t>
            </a:r>
          </a:p>
          <a:p>
            <a:pPr marL="0" indent="0" algn="just">
              <a:buNone/>
            </a:pPr>
            <a:r>
              <a:rPr lang="es-ES" dirty="0"/>
              <a:t>- Utilizan cuentas de casas de cambio (cambio de divisas) </a:t>
            </a:r>
          </a:p>
          <a:p>
            <a:pPr marL="0" indent="0" algn="just">
              <a:buNone/>
            </a:pPr>
            <a:r>
              <a:rPr lang="es-ES" dirty="0"/>
              <a:t>- Actualmente se torna mas complejo por los controles en la transacciones (compra de titulo, acciones, </a:t>
            </a:r>
            <a:r>
              <a:rPr lang="es-ES" dirty="0" err="1"/>
              <a:t>etc</a:t>
            </a:r>
            <a:r>
              <a:rPr lang="es-ES" dirty="0"/>
              <a:t>) </a:t>
            </a:r>
          </a:p>
          <a:p>
            <a:pPr marL="0" indent="0">
              <a:buNone/>
            </a:pPr>
            <a:endParaRPr lang="es-CO" dirty="0"/>
          </a:p>
        </p:txBody>
      </p:sp>
      <p:pic>
        <p:nvPicPr>
          <p:cNvPr id="5" name="Marcador de contenido 4"/>
          <p:cNvPicPr>
            <a:picLocks noGrp="1" noChangeAspect="1"/>
          </p:cNvPicPr>
          <p:nvPr>
            <p:ph sz="half" idx="2"/>
          </p:nvPr>
        </p:nvPicPr>
        <p:blipFill>
          <a:blip r:embed="rId2"/>
          <a:stretch>
            <a:fillRect/>
          </a:stretch>
        </p:blipFill>
        <p:spPr>
          <a:xfrm>
            <a:off x="1308871" y="2937164"/>
            <a:ext cx="3981834" cy="2286864"/>
          </a:xfrm>
          <a:prstGeom prst="rect">
            <a:avLst/>
          </a:prstGeom>
        </p:spPr>
      </p:pic>
    </p:spTree>
    <p:extLst>
      <p:ext uri="{BB962C8B-B14F-4D97-AF65-F5344CB8AC3E}">
        <p14:creationId xmlns:p14="http://schemas.microsoft.com/office/powerpoint/2010/main" val="21809755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a:t>¿Cómo se desarrolla el lavado de activos?</a:t>
            </a:r>
            <a:endParaRPr lang="es-CO" dirty="0"/>
          </a:p>
        </p:txBody>
      </p:sp>
      <p:sp>
        <p:nvSpPr>
          <p:cNvPr id="4" name="Marcador de contenido 3"/>
          <p:cNvSpPr>
            <a:spLocks noGrp="1"/>
          </p:cNvSpPr>
          <p:nvPr>
            <p:ph sz="half" idx="2"/>
          </p:nvPr>
        </p:nvSpPr>
        <p:spPr>
          <a:xfrm>
            <a:off x="2105890" y="2230580"/>
            <a:ext cx="8451274" cy="4017819"/>
          </a:xfrm>
        </p:spPr>
        <p:txBody>
          <a:bodyPr>
            <a:normAutofit fontScale="92500" lnSpcReduction="10000"/>
          </a:bodyPr>
          <a:lstStyle/>
          <a:p>
            <a:pPr marL="0" indent="0">
              <a:buNone/>
            </a:pPr>
            <a:r>
              <a:rPr lang="es-CO" b="1" dirty="0"/>
              <a:t>3. Estratificación o </a:t>
            </a:r>
            <a:r>
              <a:rPr lang="es-CO" b="1" dirty="0" err="1"/>
              <a:t>ensombrecimiento</a:t>
            </a:r>
            <a:r>
              <a:rPr lang="es-CO" b="1" dirty="0"/>
              <a:t>. </a:t>
            </a:r>
          </a:p>
          <a:p>
            <a:pPr marL="0" indent="0">
              <a:buNone/>
            </a:pPr>
            <a:r>
              <a:rPr lang="es-ES" dirty="0"/>
              <a:t>- Objetivo: Ocultar el rastro del dinero producto del ilícito. (Evitar la  autoridad) </a:t>
            </a:r>
          </a:p>
          <a:p>
            <a:pPr marL="0" indent="0">
              <a:buNone/>
            </a:pPr>
            <a:r>
              <a:rPr lang="es-ES" dirty="0"/>
              <a:t>- Se realizan operaciones complejas (distribución en barias entidades bancarias,) </a:t>
            </a:r>
          </a:p>
          <a:p>
            <a:pPr>
              <a:buFontTx/>
              <a:buChar char="-"/>
            </a:pPr>
            <a:r>
              <a:rPr lang="es-ES" dirty="0"/>
              <a:t>Buscan paraísos fiscales con estricto rigor de la reserva bancaria (lobo de Wall Street)   </a:t>
            </a:r>
            <a:endParaRPr lang="es-CO" dirty="0"/>
          </a:p>
          <a:p>
            <a:pPr marL="0" indent="0">
              <a:buNone/>
            </a:pPr>
            <a:r>
              <a:rPr lang="es-CO" b="1" dirty="0"/>
              <a:t>4. Integración</a:t>
            </a:r>
            <a:r>
              <a:rPr lang="es-CO" dirty="0"/>
              <a:t> </a:t>
            </a:r>
          </a:p>
          <a:p>
            <a:pPr>
              <a:buFontTx/>
              <a:buChar char="-"/>
            </a:pPr>
            <a:r>
              <a:rPr lang="es-ES" dirty="0"/>
              <a:t>Regresar el dinero donde inicialmente salió (con apariencia de legalidad) </a:t>
            </a:r>
          </a:p>
          <a:p>
            <a:pPr>
              <a:buFontTx/>
              <a:buChar char="-"/>
            </a:pPr>
            <a:r>
              <a:rPr lang="es-ES" dirty="0"/>
              <a:t>Los fondos se transforman en bienes muebles o inmuebles, y negocios de fachada (empresas de papel) </a:t>
            </a:r>
          </a:p>
          <a:p>
            <a:pPr>
              <a:buFontTx/>
              <a:buChar char="-"/>
            </a:pPr>
            <a:r>
              <a:rPr lang="es-ES" dirty="0"/>
              <a:t>Traspaso a empresas aparentemente legales para concluir con el blanqueo de capital (en este punto es complejo el rastro del capital) </a:t>
            </a:r>
            <a:endParaRPr lang="es-CO" dirty="0"/>
          </a:p>
        </p:txBody>
      </p:sp>
    </p:spTree>
    <p:extLst>
      <p:ext uri="{BB962C8B-B14F-4D97-AF65-F5344CB8AC3E}">
        <p14:creationId xmlns:p14="http://schemas.microsoft.com/office/powerpoint/2010/main" val="9274729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Algunas Tipologías del lavado de activos </a:t>
            </a:r>
            <a:endParaRPr lang="es-CO" dirty="0"/>
          </a:p>
        </p:txBody>
      </p:sp>
      <p:sp>
        <p:nvSpPr>
          <p:cNvPr id="3" name="Marcador de contenido 2"/>
          <p:cNvSpPr>
            <a:spLocks noGrp="1"/>
          </p:cNvSpPr>
          <p:nvPr>
            <p:ph idx="1"/>
          </p:nvPr>
        </p:nvSpPr>
        <p:spPr>
          <a:xfrm>
            <a:off x="1251678" y="2286001"/>
            <a:ext cx="5717158" cy="4225635"/>
          </a:xfrm>
        </p:spPr>
        <p:txBody>
          <a:bodyPr>
            <a:normAutofit/>
          </a:bodyPr>
          <a:lstStyle/>
          <a:p>
            <a:r>
              <a:rPr lang="es-ES" dirty="0" err="1"/>
              <a:t>Pitifeo</a:t>
            </a:r>
            <a:r>
              <a:rPr lang="es-ES" dirty="0"/>
              <a:t> o estructuración </a:t>
            </a:r>
          </a:p>
          <a:p>
            <a:r>
              <a:rPr lang="es-ES" dirty="0"/>
              <a:t>Utilización de negocios </a:t>
            </a:r>
            <a:r>
              <a:rPr lang="es-ES" dirty="0" err="1"/>
              <a:t>licitos</a:t>
            </a:r>
            <a:r>
              <a:rPr lang="es-ES" dirty="0"/>
              <a:t>. </a:t>
            </a:r>
          </a:p>
          <a:p>
            <a:r>
              <a:rPr lang="es-ES" dirty="0"/>
              <a:t>Soborno a funcionarios públicos. </a:t>
            </a:r>
          </a:p>
          <a:p>
            <a:r>
              <a:rPr lang="es-ES" dirty="0"/>
              <a:t>Extracción del dinero físico del país (Caso Avianca) </a:t>
            </a:r>
          </a:p>
          <a:p>
            <a:r>
              <a:rPr lang="es-ES" dirty="0"/>
              <a:t>Prestamos plenamente garantizado (transnacional).</a:t>
            </a:r>
          </a:p>
          <a:p>
            <a:r>
              <a:rPr lang="es-ES" dirty="0"/>
              <a:t>Sobre facturación (inflación en los precios)</a:t>
            </a:r>
          </a:p>
          <a:p>
            <a:r>
              <a:rPr lang="es-ES" dirty="0"/>
              <a:t>Transformación del recurso (Joyas, objetos de colección, inmuebles, compra de empresas en quiebra, compra de casinos)</a:t>
            </a:r>
          </a:p>
          <a:p>
            <a:r>
              <a:rPr lang="es-ES" dirty="0"/>
              <a:t>Entre otras.</a:t>
            </a:r>
            <a:endParaRPr lang="es-CO" dirty="0"/>
          </a:p>
        </p:txBody>
      </p:sp>
      <p:pic>
        <p:nvPicPr>
          <p:cNvPr id="4" name="Imagen 3"/>
          <p:cNvPicPr>
            <a:picLocks noChangeAspect="1"/>
          </p:cNvPicPr>
          <p:nvPr/>
        </p:nvPicPr>
        <p:blipFill>
          <a:blip r:embed="rId2"/>
          <a:stretch>
            <a:fillRect/>
          </a:stretch>
        </p:blipFill>
        <p:spPr>
          <a:xfrm>
            <a:off x="7626246" y="2937165"/>
            <a:ext cx="3589441" cy="2388610"/>
          </a:xfrm>
          <a:prstGeom prst="rect">
            <a:avLst/>
          </a:prstGeom>
        </p:spPr>
      </p:pic>
    </p:spTree>
    <p:extLst>
      <p:ext uri="{BB962C8B-B14F-4D97-AF65-F5344CB8AC3E}">
        <p14:creationId xmlns:p14="http://schemas.microsoft.com/office/powerpoint/2010/main" val="7682299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462735-9821-9FD6-B80E-D054A9BE0F80}"/>
              </a:ext>
            </a:extLst>
          </p:cNvPr>
          <p:cNvSpPr>
            <a:spLocks noGrp="1"/>
          </p:cNvSpPr>
          <p:nvPr>
            <p:ph type="title"/>
          </p:nvPr>
        </p:nvSpPr>
        <p:spPr/>
        <p:txBody>
          <a:bodyPr/>
          <a:lstStyle/>
          <a:p>
            <a:pPr algn="ctr"/>
            <a:r>
              <a:rPr lang="es-CO" dirty="0"/>
              <a:t>DIFERENCIAS</a:t>
            </a:r>
          </a:p>
        </p:txBody>
      </p:sp>
      <p:pic>
        <p:nvPicPr>
          <p:cNvPr id="5" name="Marcador de contenido 4">
            <a:extLst>
              <a:ext uri="{FF2B5EF4-FFF2-40B4-BE49-F238E27FC236}">
                <a16:creationId xmlns:a16="http://schemas.microsoft.com/office/drawing/2014/main" id="{CCC83FBA-F11F-398B-F519-0D038A0C9CB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35528" y="1301720"/>
            <a:ext cx="7607278" cy="5173895"/>
          </a:xfrm>
        </p:spPr>
      </p:pic>
    </p:spTree>
    <p:extLst>
      <p:ext uri="{BB962C8B-B14F-4D97-AF65-F5344CB8AC3E}">
        <p14:creationId xmlns:p14="http://schemas.microsoft.com/office/powerpoint/2010/main" val="3795948779"/>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02558FB893AB9D4191B6C06D353D71B0" ma:contentTypeVersion="15" ma:contentTypeDescription="Crear nuevo documento." ma:contentTypeScope="" ma:versionID="8a6bea4aa5928b8a1d7ee7f86cfda1a8">
  <xsd:schema xmlns:xsd="http://www.w3.org/2001/XMLSchema" xmlns:xs="http://www.w3.org/2001/XMLSchema" xmlns:p="http://schemas.microsoft.com/office/2006/metadata/properties" xmlns:ns2="b3d92bed-0770-4ede-ae72-defa07df153c" xmlns:ns3="42e1c4e7-482f-406d-b816-1a7972df82b2" targetNamespace="http://schemas.microsoft.com/office/2006/metadata/properties" ma:root="true" ma:fieldsID="39b1a012b2083fed5419de5e11070796" ns2:_="" ns3:_="">
    <xsd:import namespace="b3d92bed-0770-4ede-ae72-defa07df153c"/>
    <xsd:import namespace="42e1c4e7-482f-406d-b816-1a7972df82b2"/>
    <xsd:element name="properties">
      <xsd:complexType>
        <xsd:sequence>
          <xsd:element name="documentManagement">
            <xsd:complexType>
              <xsd:all>
                <xsd:element ref="ns2:SharedWithDetails" minOccurs="0"/>
                <xsd:element ref="ns2:SharedWithUsers" minOccurs="0"/>
                <xsd:element ref="ns3:MediaServiceMetadata" minOccurs="0"/>
                <xsd:element ref="ns3:MediaServiceFastMetadata" minOccurs="0"/>
                <xsd:element ref="ns3:MediaServiceObjectDetectorVersions"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3:MediaServiceDateTaken" minOccurs="0"/>
                <xsd:element ref="ns3:MediaLengthInSeconds" minOccurs="0"/>
                <xsd:element ref="ns3:MediaServiceSearchPropertie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3d92bed-0770-4ede-ae72-defa07df153c" elementFormDefault="qualified">
    <xsd:import namespace="http://schemas.microsoft.com/office/2006/documentManagement/types"/>
    <xsd:import namespace="http://schemas.microsoft.com/office/infopath/2007/PartnerControls"/>
    <xsd:element name="SharedWithDetails" ma:index="8" nillable="true" ma:displayName="Detalles de uso compartido" ma:description="" ma:internalName="SharedWithDetails" ma:readOnly="true">
      <xsd:simpleType>
        <xsd:restriction base="dms:Note">
          <xsd:maxLength value="255"/>
        </xsd:restriction>
      </xsd:simpleType>
    </xsd:element>
    <xsd:element name="SharedWithUsers" ma:index="9" nillable="true" ma:displayName="Compartido con"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5" nillable="true" ma:displayName="Taxonomy Catch All Column" ma:hidden="true" ma:list="{60048ed5-fd60-4dc6-9132-e8690053497a}" ma:internalName="TaxCatchAll" ma:showField="CatchAllData" ma:web="b3d92bed-0770-4ede-ae72-defa07df153c">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2e1c4e7-482f-406d-b816-1a7972df82b2"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Etiquetas de imagen" ma:readOnly="false" ma:fieldId="{5cf76f15-5ced-4ddc-b409-7134ff3c332f}" ma:taxonomyMulti="true" ma:sspId="184dd2c1-0804-426c-9522-9455f2808cbd"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descrip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9DB2BF6-7822-472D-9F3B-A41BAC4A8109}"/>
</file>

<file path=customXml/itemProps2.xml><?xml version="1.0" encoding="utf-8"?>
<ds:datastoreItem xmlns:ds="http://schemas.openxmlformats.org/officeDocument/2006/customXml" ds:itemID="{504711EC-B297-4B4E-BF2B-224FE6B6D41E}"/>
</file>

<file path=docProps/app.xml><?xml version="1.0" encoding="utf-8"?>
<Properties xmlns="http://schemas.openxmlformats.org/officeDocument/2006/extended-properties" xmlns:vt="http://schemas.openxmlformats.org/officeDocument/2006/docPropsVTypes">
  <Template>Distintivo</Template>
  <TotalTime>8267</TotalTime>
  <Words>3832</Words>
  <Application>Microsoft Macintosh PowerPoint</Application>
  <PresentationFormat>Panorámica</PresentationFormat>
  <Paragraphs>233</Paragraphs>
  <Slides>41</Slides>
  <Notes>9</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41</vt:i4>
      </vt:variant>
    </vt:vector>
  </HeadingPairs>
  <TitlesOfParts>
    <vt:vector size="47" baseType="lpstr">
      <vt:lpstr>Arial</vt:lpstr>
      <vt:lpstr>Calibri</vt:lpstr>
      <vt:lpstr>Gill Sans MT</vt:lpstr>
      <vt:lpstr>Impact</vt:lpstr>
      <vt:lpstr>Lato</vt:lpstr>
      <vt:lpstr>Badge</vt:lpstr>
      <vt:lpstr>Marco normativo del LAVADO DE ACTIVOS Y LA FINANCIACIÓN DEL TERRORISMO </vt:lpstr>
      <vt:lpstr>Historia del lavado de activos</vt:lpstr>
      <vt:lpstr>¿Por qué se le denomina “lavado de dinero?</vt:lpstr>
      <vt:lpstr>¿CÓMO SE DEFINE EL LAVADO DE ACTIVOS?</vt:lpstr>
      <vt:lpstr>¿Cmo se define la Financiación del TERRORISMO?</vt:lpstr>
      <vt:lpstr>¿Cómo se desarrolla el lavado de activos y lA FINACIACIÓN DEL TERRORISMO?</vt:lpstr>
      <vt:lpstr>¿Cómo se desarrolla el lavado de activos?</vt:lpstr>
      <vt:lpstr>Algunas Tipologías del lavado de activos </vt:lpstr>
      <vt:lpstr>DIFERENCIAS</vt:lpstr>
      <vt:lpstr>Normativa internacional de prevención del LAVADO DE ACTIVOS</vt:lpstr>
      <vt:lpstr>Recomendación r (80) </vt:lpstr>
      <vt:lpstr>Declaración de principios de la Comité de Basilea</vt:lpstr>
      <vt:lpstr>Convención de Viena de 1988</vt:lpstr>
      <vt:lpstr>Grupo de trabajo de acción financiera del g-7 </vt:lpstr>
      <vt:lpstr>Convenio del consejo de Europa relativo al blanqueo, Seguimiento, embargo y decomiso de los productos del delito</vt:lpstr>
      <vt:lpstr>Organización de los Estados americanos</vt:lpstr>
      <vt:lpstr>Convención de naciones Unidas contra el crimen organizado transnacional </vt:lpstr>
      <vt:lpstr>Entidades internacionales contra el lavado de activos </vt:lpstr>
      <vt:lpstr>Grupo de acción financiera Internacional</vt:lpstr>
      <vt:lpstr>Organismos regionales del GAFI </vt:lpstr>
      <vt:lpstr>¿Que es el GAFILAFT? </vt:lpstr>
      <vt:lpstr>GAFILAT antes GAFISUD</vt:lpstr>
      <vt:lpstr>EVALUACIONES MUTUAS, CAPACITACIONES Y ASISTENCIA TÉCNICA</vt:lpstr>
      <vt:lpstr>Presentación de PowerPoint</vt:lpstr>
      <vt:lpstr>Capacitaciones y Asistencia técnica </vt:lpstr>
      <vt:lpstr>40 RECOMENDACIONES DEL gafi </vt:lpstr>
      <vt:lpstr>Jurisdicciones cooperantes y no cooperantes</vt:lpstr>
      <vt:lpstr>Comité de Basilea </vt:lpstr>
      <vt:lpstr>GRUPO EGMONT </vt:lpstr>
      <vt:lpstr>Políticas clave que subyacen del GRUPO Egmont </vt:lpstr>
      <vt:lpstr>La Oficina de las Naciones Unidas contra la Droga y el Delito (UNODC)</vt:lpstr>
      <vt:lpstr>Mandatos de la UNODC</vt:lpstr>
      <vt:lpstr>Entidades nacionales contra el lavado de activos </vt:lpstr>
      <vt:lpstr>Presentación de PowerPoint</vt:lpstr>
      <vt:lpstr>UNIDAD DE INFORMACIÓN y análisis financiero</vt:lpstr>
      <vt:lpstr>ENTIDADES REPORTANTES</vt:lpstr>
      <vt:lpstr>Fuentes y producción de información</vt:lpstr>
      <vt:lpstr>Fiscalía General de la Nacion</vt:lpstr>
      <vt:lpstr>Interacción de los componentes del sistema ALA/CFT</vt:lpstr>
      <vt:lpstr> Comisión de Coordinación Interinstitucional para el Control del Lavado de Activos (CCICLA)</vt:lpstr>
      <vt:lpstr> Sistemas de prevención de riesgos la/ft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Marco normativo del LAVADO DE ACTIVOS Y FINANCIACIÓN DEL TERRORISMO </dc:title>
  <dc:creator>Nicolás Eduardo Sánchez Cortes</dc:creator>
  <cp:lastModifiedBy>Nicolás Eduardo Sánchez Cortes</cp:lastModifiedBy>
  <cp:revision>103</cp:revision>
  <dcterms:created xsi:type="dcterms:W3CDTF">2023-05-07T01:55:59Z</dcterms:created>
  <dcterms:modified xsi:type="dcterms:W3CDTF">2024-07-24T22:47:13Z</dcterms:modified>
</cp:coreProperties>
</file>